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68" r:id="rId4"/>
    <p:sldId id="267" r:id="rId5"/>
    <p:sldId id="266" r:id="rId6"/>
    <p:sldId id="265" r:id="rId7"/>
    <p:sldId id="264" r:id="rId8"/>
    <p:sldId id="263" r:id="rId9"/>
    <p:sldId id="262" r:id="rId10"/>
    <p:sldId id="261" r:id="rId11"/>
    <p:sldId id="259" r:id="rId12"/>
    <p:sldId id="260" r:id="rId13"/>
    <p:sldId id="257" r:id="rId14"/>
    <p:sldId id="258" r:id="rId15"/>
    <p:sldId id="274" r:id="rId16"/>
    <p:sldId id="275"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73E6A-AFA4-43EF-9326-797632D680F2}"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410060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73E6A-AFA4-43EF-9326-797632D680F2}"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365871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73E6A-AFA4-43EF-9326-797632D680F2}"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160367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302876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73E6A-AFA4-43EF-9326-797632D680F2}"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345055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073E6A-AFA4-43EF-9326-797632D680F2}"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100206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73E6A-AFA4-43EF-9326-797632D680F2}"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92148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73E6A-AFA4-43EF-9326-797632D680F2}" type="datetimeFigureOut">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141206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73E6A-AFA4-43EF-9326-797632D680F2}" type="datetimeFigureOut">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413198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73E6A-AFA4-43EF-9326-797632D680F2}" type="datetimeFigureOut">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166263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073E6A-AFA4-43EF-9326-797632D680F2}"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35598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073E6A-AFA4-43EF-9326-797632D680F2}"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3549F-EDE7-4730-B91A-D9C0321E76C1}" type="slidenum">
              <a:rPr lang="en-US" smtClean="0"/>
              <a:t>‹#›</a:t>
            </a:fld>
            <a:endParaRPr lang="en-US"/>
          </a:p>
        </p:txBody>
      </p:sp>
    </p:spTree>
    <p:extLst>
      <p:ext uri="{BB962C8B-B14F-4D97-AF65-F5344CB8AC3E}">
        <p14:creationId xmlns:p14="http://schemas.microsoft.com/office/powerpoint/2010/main" val="369817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73E6A-AFA4-43EF-9326-797632D680F2}" type="datetimeFigureOut">
              <a:rPr lang="en-US" smtClean="0"/>
              <a:t>10/31/2021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3549F-EDE7-4730-B91A-D9C0321E76C1}" type="slidenum">
              <a:rPr lang="en-US" smtClean="0"/>
              <a:t>‹#›</a:t>
            </a:fld>
            <a:endParaRPr lang="en-US"/>
          </a:p>
        </p:txBody>
      </p:sp>
    </p:spTree>
    <p:extLst>
      <p:ext uri="{BB962C8B-B14F-4D97-AF65-F5344CB8AC3E}">
        <p14:creationId xmlns:p14="http://schemas.microsoft.com/office/powerpoint/2010/main" val="395151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0.png"/><Relationship Id="rId7" Type="http://schemas.openxmlformats.org/officeDocument/2006/relationships/image" Target="../media/image23.png"/><Relationship Id="rId2" Type="http://schemas.openxmlformats.org/officeDocument/2006/relationships/image" Target="../media/image180.png"/><Relationship Id="rId1" Type="http://schemas.openxmlformats.org/officeDocument/2006/relationships/slideLayout" Target="../slideLayouts/slideLayout1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0.png"/><Relationship Id="rId7" Type="http://schemas.openxmlformats.org/officeDocument/2006/relationships/image" Target="../media/image32.png"/><Relationship Id="rId2" Type="http://schemas.openxmlformats.org/officeDocument/2006/relationships/image" Target="../media/image270.png"/><Relationship Id="rId1" Type="http://schemas.openxmlformats.org/officeDocument/2006/relationships/slideLayout" Target="../slideLayouts/slideLayout1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17" Type="http://schemas.openxmlformats.org/officeDocument/2006/relationships/image" Target="../media/image49.png"/><Relationship Id="rId2" Type="http://schemas.openxmlformats.org/officeDocument/2006/relationships/image" Target="../media/image34.png"/><Relationship Id="rId16" Type="http://schemas.openxmlformats.org/officeDocument/2006/relationships/image" Target="../media/image48.png"/><Relationship Id="rId1" Type="http://schemas.openxmlformats.org/officeDocument/2006/relationships/slideLayout" Target="../slideLayouts/slideLayout12.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4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12.xml"/><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10.png"/><Relationship Id="rId7" Type="http://schemas.openxmlformats.org/officeDocument/2006/relationships/image" Target="../media/image6.png"/><Relationship Id="rId2" Type="http://schemas.openxmlformats.org/officeDocument/2006/relationships/image" Target="../media/image110.png"/><Relationship Id="rId1" Type="http://schemas.openxmlformats.org/officeDocument/2006/relationships/slideLayout" Target="../slideLayouts/slideLayout12.xml"/><Relationship Id="rId6" Type="http://schemas.openxmlformats.org/officeDocument/2006/relationships/image" Target="../media/image53.png"/><Relationship Id="rId11" Type="http://schemas.openxmlformats.org/officeDocument/2006/relationships/image" Target="../media/image10.png"/><Relationship Id="rId5" Type="http://schemas.openxmlformats.org/officeDocument/2006/relationships/image" Target="../media/image410.png"/><Relationship Id="rId10" Type="http://schemas.openxmlformats.org/officeDocument/2006/relationships/image" Target="../media/image9.png"/><Relationship Id="rId4" Type="http://schemas.openxmlformats.org/officeDocument/2006/relationships/image" Target="../media/image310.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0.png"/><Relationship Id="rId7" Type="http://schemas.openxmlformats.org/officeDocument/2006/relationships/image" Target="../media/image16.png"/><Relationship Id="rId2" Type="http://schemas.openxmlformats.org/officeDocument/2006/relationships/image" Target="../media/image111.png"/><Relationship Id="rId1" Type="http://schemas.openxmlformats.org/officeDocument/2006/relationships/slideLayout" Target="../slideLayouts/slideLayout12.xml"/><Relationship Id="rId6" Type="http://schemas.openxmlformats.org/officeDocument/2006/relationships/image" Target="../media/image150.png"/><Relationship Id="rId5" Type="http://schemas.openxmlformats.org/officeDocument/2006/relationships/image" Target="../media/image140.png"/><Relationship Id="rId4" Type="http://schemas.openxmlformats.org/officeDocument/2006/relationships/image" Target="../media/image130.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Oval 2"/>
          <p:cNvSpPr/>
          <p:nvPr/>
        </p:nvSpPr>
        <p:spPr>
          <a:xfrm>
            <a:off x="2551122" y="2759501"/>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889655" y="578220"/>
            <a:ext cx="10528300"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400" b="1" dirty="0">
                <a:solidFill>
                  <a:srgbClr val="FF0000"/>
                </a:solidFill>
              </a:rPr>
              <a:t>Bài </a:t>
            </a:r>
            <a:r>
              <a:rPr lang="vi-VN" sz="2400" b="1" dirty="0" smtClean="0">
                <a:solidFill>
                  <a:srgbClr val="FF0000"/>
                </a:solidFill>
              </a:rPr>
              <a:t>1</a:t>
            </a:r>
            <a:r>
              <a:rPr lang="en-US" sz="2400" b="1" dirty="0" smtClean="0">
                <a:solidFill>
                  <a:srgbClr val="FF0000"/>
                </a:solidFill>
              </a:rPr>
              <a:t>2.1</a:t>
            </a:r>
            <a:r>
              <a:rPr lang="vi-VN" sz="2400" b="1" dirty="0" smtClean="0">
                <a:solidFill>
                  <a:srgbClr val="FF0000"/>
                </a:solidFill>
              </a:rPr>
              <a:t>:</a:t>
            </a:r>
            <a:r>
              <a:rPr lang="vi-VN" sz="2400" b="1" dirty="0">
                <a:solidFill>
                  <a:srgbClr val="FF0000"/>
                </a:solidFill>
              </a:rPr>
              <a:t> </a:t>
            </a:r>
            <a:r>
              <a:rPr lang="vi-VN" sz="2400" b="1" dirty="0"/>
              <a:t>Công thức nào dưới đây không phải là công thức tính công suất tiêu thụ điện năng P của đoạn mạch được mắc vào hiệu điện thế U, dòng điện chạy qua đó có cường độ I và điện trở nó là R?</a:t>
            </a:r>
            <a:endParaRPr lang="en-US" altLang="vi-VN" sz="2400" b="1" dirty="0">
              <a:latin typeface="Times New Roman" panose="02020603050405020304" pitchFamily="18" charset="0"/>
            </a:endParaRPr>
          </a:p>
        </p:txBody>
      </p:sp>
      <p:sp>
        <p:nvSpPr>
          <p:cNvPr id="38"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2" name="Rectangle 1"/>
          <p:cNvSpPr/>
          <p:nvPr/>
        </p:nvSpPr>
        <p:spPr>
          <a:xfrm>
            <a:off x="2658466" y="1810479"/>
            <a:ext cx="6096000" cy="3046988"/>
          </a:xfrm>
          <a:prstGeom prst="rect">
            <a:avLst/>
          </a:prstGeom>
        </p:spPr>
        <p:txBody>
          <a:bodyPr>
            <a:spAutoFit/>
          </a:bodyPr>
          <a:lstStyle/>
          <a:p>
            <a:pPr algn="just">
              <a:lnSpc>
                <a:spcPct val="150000"/>
              </a:lnSpc>
            </a:pPr>
            <a:r>
              <a:rPr lang="pl-PL" sz="2400" b="1" i="0" dirty="0" smtClean="0">
                <a:solidFill>
                  <a:srgbClr val="0070C0"/>
                </a:solidFill>
                <a:effectLst/>
                <a:latin typeface="Open Sans"/>
              </a:rPr>
              <a:t>A. </a:t>
            </a:r>
            <a:r>
              <a:rPr lang="de-DE" altLang="vi-VN" sz="3200" b="1" dirty="0">
                <a:solidFill>
                  <a:srgbClr val="0070C0"/>
                </a:solidFill>
                <a:latin typeface=".VnCommercial ScriptH" panose="020B7200000000000000" pitchFamily="34" charset="0"/>
              </a:rPr>
              <a:t>P</a:t>
            </a:r>
            <a:r>
              <a:rPr lang="pl-PL" sz="2400" b="1" i="0" dirty="0" smtClean="0">
                <a:solidFill>
                  <a:srgbClr val="0070C0"/>
                </a:solidFill>
                <a:effectLst/>
                <a:latin typeface="Open Sans"/>
              </a:rPr>
              <a:t> </a:t>
            </a:r>
            <a:r>
              <a:rPr lang="pl-PL" sz="2400" b="1" i="0" dirty="0" smtClean="0">
                <a:solidFill>
                  <a:srgbClr val="0070C0"/>
                </a:solidFill>
                <a:effectLst/>
                <a:latin typeface="Open Sans"/>
              </a:rPr>
              <a:t>= U.I</a:t>
            </a:r>
          </a:p>
          <a:p>
            <a:pPr algn="just">
              <a:lnSpc>
                <a:spcPct val="150000"/>
              </a:lnSpc>
            </a:pPr>
            <a:r>
              <a:rPr lang="pl-PL" sz="2400" b="1" i="0" dirty="0" smtClean="0">
                <a:solidFill>
                  <a:srgbClr val="0070C0"/>
                </a:solidFill>
                <a:effectLst/>
                <a:latin typeface="Open Sans"/>
              </a:rPr>
              <a:t>B. </a:t>
            </a:r>
            <a:r>
              <a:rPr lang="de-DE" altLang="vi-VN" sz="3200" b="1" dirty="0">
                <a:solidFill>
                  <a:srgbClr val="0070C0"/>
                </a:solidFill>
                <a:latin typeface=".VnCommercial ScriptH" panose="020B7200000000000000" pitchFamily="34" charset="0"/>
              </a:rPr>
              <a:t>P</a:t>
            </a:r>
            <a:r>
              <a:rPr lang="pl-PL" sz="3200" b="1" i="0" dirty="0" smtClean="0">
                <a:solidFill>
                  <a:srgbClr val="0070C0"/>
                </a:solidFill>
                <a:effectLst/>
                <a:latin typeface="Open Sans"/>
              </a:rPr>
              <a:t> </a:t>
            </a:r>
            <a:r>
              <a:rPr lang="pl-PL" sz="2400" b="1" i="0" dirty="0" smtClean="0">
                <a:solidFill>
                  <a:srgbClr val="0070C0"/>
                </a:solidFill>
                <a:effectLst/>
                <a:latin typeface="Open Sans"/>
              </a:rPr>
              <a:t>= U/I</a:t>
            </a:r>
          </a:p>
          <a:p>
            <a:pPr algn="just">
              <a:lnSpc>
                <a:spcPct val="150000"/>
              </a:lnSpc>
            </a:pPr>
            <a:r>
              <a:rPr lang="pl-PL" sz="2400" b="1" i="0" dirty="0" smtClean="0">
                <a:solidFill>
                  <a:srgbClr val="0070C0"/>
                </a:solidFill>
                <a:effectLst/>
                <a:latin typeface="Open Sans"/>
              </a:rPr>
              <a:t>C. </a:t>
            </a:r>
            <a:r>
              <a:rPr lang="de-DE" altLang="vi-VN" sz="3200" b="1" dirty="0">
                <a:solidFill>
                  <a:srgbClr val="0070C0"/>
                </a:solidFill>
                <a:latin typeface=".VnCommercial ScriptH" panose="020B7200000000000000" pitchFamily="34" charset="0"/>
              </a:rPr>
              <a:t>P</a:t>
            </a:r>
            <a:r>
              <a:rPr lang="pl-PL" sz="2400" b="1" i="0" dirty="0" smtClean="0">
                <a:solidFill>
                  <a:srgbClr val="0070C0"/>
                </a:solidFill>
                <a:effectLst/>
                <a:latin typeface="Open Sans"/>
              </a:rPr>
              <a:t> </a:t>
            </a:r>
            <a:r>
              <a:rPr lang="pl-PL" sz="2400" b="1" i="0" dirty="0" smtClean="0">
                <a:solidFill>
                  <a:srgbClr val="0070C0"/>
                </a:solidFill>
                <a:effectLst/>
                <a:latin typeface="Open Sans"/>
              </a:rPr>
              <a:t>= U</a:t>
            </a:r>
            <a:r>
              <a:rPr lang="pl-PL" sz="2400" b="1" i="0" baseline="30000" dirty="0" smtClean="0">
                <a:solidFill>
                  <a:srgbClr val="0070C0"/>
                </a:solidFill>
                <a:effectLst/>
                <a:latin typeface="Open Sans"/>
              </a:rPr>
              <a:t>2</a:t>
            </a:r>
            <a:r>
              <a:rPr lang="pl-PL" sz="2400" b="1" i="0" dirty="0" smtClean="0">
                <a:solidFill>
                  <a:srgbClr val="0070C0"/>
                </a:solidFill>
                <a:effectLst/>
                <a:latin typeface="Open Sans"/>
              </a:rPr>
              <a:t>/R</a:t>
            </a:r>
          </a:p>
          <a:p>
            <a:pPr algn="just">
              <a:lnSpc>
                <a:spcPct val="150000"/>
              </a:lnSpc>
            </a:pPr>
            <a:r>
              <a:rPr lang="pl-PL" sz="2400" b="1" i="0" dirty="0" smtClean="0">
                <a:solidFill>
                  <a:srgbClr val="0070C0"/>
                </a:solidFill>
                <a:effectLst/>
                <a:latin typeface="Open Sans"/>
              </a:rPr>
              <a:t>D. </a:t>
            </a:r>
            <a:r>
              <a:rPr lang="de-DE" altLang="vi-VN" sz="3200" b="1" dirty="0">
                <a:solidFill>
                  <a:srgbClr val="0070C0"/>
                </a:solidFill>
                <a:latin typeface=".VnCommercial ScriptH" panose="020B7200000000000000" pitchFamily="34" charset="0"/>
              </a:rPr>
              <a:t>P</a:t>
            </a:r>
            <a:r>
              <a:rPr lang="pl-PL" sz="2400" b="1" i="0" dirty="0" smtClean="0">
                <a:solidFill>
                  <a:srgbClr val="0070C0"/>
                </a:solidFill>
                <a:effectLst/>
                <a:latin typeface="Open Sans"/>
              </a:rPr>
              <a:t> </a:t>
            </a:r>
            <a:r>
              <a:rPr lang="pl-PL" sz="2400" b="1" i="0" dirty="0" smtClean="0">
                <a:solidFill>
                  <a:srgbClr val="0070C0"/>
                </a:solidFill>
                <a:effectLst/>
                <a:latin typeface="Open Sans"/>
              </a:rPr>
              <a:t>= I</a:t>
            </a:r>
            <a:r>
              <a:rPr lang="pl-PL" sz="2400" b="1" i="0" baseline="30000" dirty="0" smtClean="0">
                <a:solidFill>
                  <a:srgbClr val="0070C0"/>
                </a:solidFill>
                <a:effectLst/>
                <a:latin typeface="Open Sans"/>
              </a:rPr>
              <a:t>2</a:t>
            </a:r>
            <a:r>
              <a:rPr lang="pl-PL" sz="2400" b="1" i="0" dirty="0" smtClean="0">
                <a:solidFill>
                  <a:srgbClr val="0070C0"/>
                </a:solidFill>
                <a:effectLst/>
                <a:latin typeface="Open Sans"/>
              </a:rPr>
              <a:t>R</a:t>
            </a:r>
            <a:endParaRPr lang="pl-PL" sz="2400" b="1" i="0" dirty="0">
              <a:solidFill>
                <a:srgbClr val="0070C0"/>
              </a:solidFill>
              <a:effectLst/>
              <a:latin typeface="Open Sans"/>
            </a:endParaRPr>
          </a:p>
        </p:txBody>
      </p:sp>
    </p:spTree>
    <p:extLst>
      <p:ext uri="{BB962C8B-B14F-4D97-AF65-F5344CB8AC3E}">
        <p14:creationId xmlns:p14="http://schemas.microsoft.com/office/powerpoint/2010/main" val="2263044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Oval 8"/>
          <p:cNvSpPr/>
          <p:nvPr/>
        </p:nvSpPr>
        <p:spPr>
          <a:xfrm>
            <a:off x="1280732" y="3427346"/>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872191" y="669899"/>
            <a:ext cx="10528300"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400" b="1" u="sng" dirty="0">
                <a:solidFill>
                  <a:srgbClr val="FF0000"/>
                </a:solidFill>
              </a:rPr>
              <a:t>Bài </a:t>
            </a:r>
            <a:r>
              <a:rPr lang="en-US" sz="2400" b="1" u="sng" dirty="0" smtClean="0">
                <a:solidFill>
                  <a:srgbClr val="FF0000"/>
                </a:solidFill>
              </a:rPr>
              <a:t>12.</a:t>
            </a:r>
            <a:r>
              <a:rPr lang="vi-VN" sz="2400" b="1" u="sng" dirty="0" smtClean="0">
                <a:solidFill>
                  <a:srgbClr val="FF0000"/>
                </a:solidFill>
              </a:rPr>
              <a:t>10:</a:t>
            </a:r>
            <a:r>
              <a:rPr lang="vi-VN" sz="2400" b="1" dirty="0"/>
              <a:t> Có hai điện trở R</a:t>
            </a:r>
            <a:r>
              <a:rPr lang="vi-VN" sz="2400" b="1" baseline="-25000" dirty="0"/>
              <a:t>1</a:t>
            </a:r>
            <a:r>
              <a:rPr lang="vi-VN" sz="2400" b="1" dirty="0"/>
              <a:t> và R</a:t>
            </a:r>
            <a:r>
              <a:rPr lang="vi-VN" sz="2400" b="1" baseline="-25000" dirty="0"/>
              <a:t>2</a:t>
            </a:r>
            <a:r>
              <a:rPr lang="vi-VN" sz="2400" b="1" dirty="0"/>
              <a:t> = 2R</a:t>
            </a:r>
            <a:r>
              <a:rPr lang="vi-VN" sz="2400" b="1" baseline="-25000" dirty="0"/>
              <a:t>1</a:t>
            </a:r>
            <a:r>
              <a:rPr lang="vi-VN" sz="2400" b="1" dirty="0"/>
              <a:t> được mắc song song vào một hiệu điện thế không đổi. Công suất điện P</a:t>
            </a:r>
            <a:r>
              <a:rPr lang="vi-VN" sz="2400" b="1" baseline="-25000" dirty="0"/>
              <a:t>1</a:t>
            </a:r>
            <a:r>
              <a:rPr lang="vi-VN" sz="2400" b="1" dirty="0"/>
              <a:t>, P</a:t>
            </a:r>
            <a:r>
              <a:rPr lang="vi-VN" sz="2400" b="1" baseline="-25000" dirty="0"/>
              <a:t>2</a:t>
            </a:r>
            <a:r>
              <a:rPr lang="vi-VN" sz="2400" b="1" dirty="0"/>
              <a:t> tương ứng hai điện trở này có mối quan hệ nào dưới đây?</a:t>
            </a:r>
            <a:endParaRPr lang="en-US" altLang="vi-VN" sz="2400" b="1" dirty="0">
              <a:latin typeface="Times New Roman" panose="02020603050405020304" pitchFamily="18" charset="0"/>
            </a:endParaRPr>
          </a:p>
        </p:txBody>
      </p:sp>
      <p:sp>
        <p:nvSpPr>
          <p:cNvPr id="43" name="Text Box 53"/>
          <p:cNvSpPr txBox="1">
            <a:spLocks noChangeArrowheads="1"/>
          </p:cNvSpPr>
          <p:nvPr/>
        </p:nvSpPr>
        <p:spPr bwMode="auto">
          <a:xfrm>
            <a:off x="4826828" y="1933771"/>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a:spLocks noChangeArrowheads="1"/>
          </p:cNvSpPr>
          <p:nvPr/>
        </p:nvSpPr>
        <p:spPr bwMode="auto">
          <a:xfrm>
            <a:off x="1337929" y="1730550"/>
            <a:ext cx="188865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a:lnSpc>
                <a:spcPct val="150000"/>
              </a:lnSpc>
            </a:pPr>
            <a:r>
              <a:rPr kumimoji="0" lang="en-US" altLang="en-US" sz="2400" b="1" i="0" u="none" strike="noStrike" cap="none" normalizeH="0" baseline="0" dirty="0" smtClean="0">
                <a:ln>
                  <a:noFill/>
                </a:ln>
                <a:solidFill>
                  <a:srgbClr val="0070C0"/>
                </a:solidFill>
                <a:effectLst/>
                <a:latin typeface="Open Sans"/>
              </a:rPr>
              <a:t>A.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1</a:t>
            </a:r>
            <a:r>
              <a:rPr kumimoji="0" lang="en-US" altLang="en-US" sz="2400" b="1" i="0" u="none" strike="noStrike" cap="none" normalizeH="0" baseline="0" dirty="0" smtClean="0">
                <a:ln>
                  <a:noFill/>
                </a:ln>
                <a:solidFill>
                  <a:srgbClr val="0070C0"/>
                </a:solidFill>
                <a:effectLst/>
                <a:latin typeface="Open Sans"/>
              </a:rPr>
              <a:t>=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2</a:t>
            </a:r>
            <a:endParaRPr kumimoji="0" lang="en-US" altLang="en-US" sz="2400" b="1" i="0" u="none" strike="noStrike" cap="none" normalizeH="0" baseline="0" dirty="0" smtClean="0">
              <a:ln>
                <a:noFill/>
              </a:ln>
              <a:solidFill>
                <a:srgbClr val="0070C0"/>
              </a:solidFill>
              <a:effectLst/>
            </a:endParaRPr>
          </a:p>
          <a:p>
            <a:pPr lvl="0" algn="just">
              <a:lnSpc>
                <a:spcPct val="150000"/>
              </a:lnSpc>
            </a:pPr>
            <a:r>
              <a:rPr kumimoji="0" lang="en-US" altLang="en-US" sz="2400" b="1" i="0" u="none" strike="noStrike" cap="none" normalizeH="0" baseline="0" dirty="0" smtClean="0">
                <a:ln>
                  <a:noFill/>
                </a:ln>
                <a:solidFill>
                  <a:srgbClr val="0070C0"/>
                </a:solidFill>
                <a:effectLst/>
                <a:latin typeface="Open Sans"/>
              </a:rPr>
              <a:t>B.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2</a:t>
            </a:r>
            <a:r>
              <a:rPr kumimoji="0" lang="en-US" altLang="en-US" sz="2400" b="1" i="0" u="none" strike="noStrike" cap="none" normalizeH="0" baseline="0" dirty="0" smtClean="0">
                <a:ln>
                  <a:noFill/>
                </a:ln>
                <a:solidFill>
                  <a:srgbClr val="0070C0"/>
                </a:solidFill>
                <a:effectLst/>
                <a:latin typeface="Open Sans"/>
              </a:rPr>
              <a:t> = </a:t>
            </a:r>
            <a:r>
              <a:rPr kumimoji="0" lang="en-US" altLang="en-US" sz="2400" b="1" i="0" u="none" strike="noStrike" cap="none" normalizeH="0" baseline="0" dirty="0" smtClean="0">
                <a:ln>
                  <a:noFill/>
                </a:ln>
                <a:solidFill>
                  <a:srgbClr val="0070C0"/>
                </a:solidFill>
                <a:effectLst/>
                <a:latin typeface="Open Sans"/>
              </a:rPr>
              <a:t>2</a:t>
            </a:r>
            <a:r>
              <a:rPr lang="de-DE" altLang="vi-VN" sz="2400" b="1" dirty="0">
                <a:solidFill>
                  <a:srgbClr val="0070C0"/>
                </a:solidFill>
                <a:latin typeface=".VnCommercial ScriptH" panose="020B7200000000000000" pitchFamily="34" charset="0"/>
              </a:rPr>
              <a:t>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1</a:t>
            </a:r>
            <a:endParaRPr kumimoji="0" lang="en-US" altLang="en-US" sz="2400" b="1" i="0" u="none" strike="noStrike" cap="none" normalizeH="0" baseline="0" dirty="0" smtClean="0">
              <a:ln>
                <a:noFill/>
              </a:ln>
              <a:solidFill>
                <a:srgbClr val="0070C0"/>
              </a:solidFill>
              <a:effectLst/>
            </a:endParaRPr>
          </a:p>
          <a:p>
            <a:pPr lvl="0" algn="just">
              <a:lnSpc>
                <a:spcPct val="150000"/>
              </a:lnSpc>
            </a:pPr>
            <a:r>
              <a:rPr kumimoji="0" lang="en-US" altLang="en-US" sz="2400" b="1" i="0" u="none" strike="noStrike" cap="none" normalizeH="0" baseline="0" dirty="0" smtClean="0">
                <a:ln>
                  <a:noFill/>
                </a:ln>
                <a:solidFill>
                  <a:srgbClr val="0070C0"/>
                </a:solidFill>
                <a:effectLst/>
                <a:latin typeface="Open Sans"/>
              </a:rPr>
              <a:t>C.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1</a:t>
            </a:r>
            <a:r>
              <a:rPr kumimoji="0" lang="en-US" altLang="en-US" sz="2400" b="1" i="0" u="none" strike="noStrike" cap="none" normalizeH="0" baseline="0" dirty="0" smtClean="0">
                <a:ln>
                  <a:noFill/>
                </a:ln>
                <a:solidFill>
                  <a:srgbClr val="0070C0"/>
                </a:solidFill>
                <a:effectLst/>
                <a:latin typeface="Open Sans"/>
              </a:rPr>
              <a:t> = </a:t>
            </a:r>
            <a:r>
              <a:rPr kumimoji="0" lang="en-US" altLang="en-US" sz="2400" b="1" i="0" u="none" strike="noStrike" cap="none" normalizeH="0" baseline="0" dirty="0" smtClean="0">
                <a:ln>
                  <a:noFill/>
                </a:ln>
                <a:solidFill>
                  <a:srgbClr val="0070C0"/>
                </a:solidFill>
                <a:effectLst/>
                <a:latin typeface="Open Sans"/>
              </a:rPr>
              <a:t>2</a:t>
            </a:r>
            <a:r>
              <a:rPr lang="de-DE" altLang="vi-VN" sz="2400" b="1" dirty="0">
                <a:solidFill>
                  <a:srgbClr val="0070C0"/>
                </a:solidFill>
                <a:latin typeface=".VnCommercial ScriptH" panose="020B7200000000000000" pitchFamily="34" charset="0"/>
              </a:rPr>
              <a:t>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2</a:t>
            </a:r>
            <a:endParaRPr kumimoji="0" lang="en-US" altLang="en-US" sz="2400" b="1" i="0" u="none" strike="noStrike" cap="none" normalizeH="0" baseline="0" dirty="0" smtClean="0">
              <a:ln>
                <a:noFill/>
              </a:ln>
              <a:solidFill>
                <a:srgbClr val="0070C0"/>
              </a:solidFill>
              <a:effectLst/>
            </a:endParaRPr>
          </a:p>
          <a:p>
            <a:pPr lvl="0" algn="just">
              <a:lnSpc>
                <a:spcPct val="150000"/>
              </a:lnSpc>
            </a:pPr>
            <a:r>
              <a:rPr kumimoji="0" lang="en-US" altLang="en-US" sz="2400" b="1" i="0" u="none" strike="noStrike" cap="none" normalizeH="0" baseline="0" dirty="0" smtClean="0">
                <a:ln>
                  <a:noFill/>
                </a:ln>
                <a:solidFill>
                  <a:srgbClr val="0070C0"/>
                </a:solidFill>
                <a:effectLst/>
                <a:latin typeface="Open Sans"/>
              </a:rPr>
              <a:t>D.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1</a:t>
            </a:r>
            <a:r>
              <a:rPr kumimoji="0" lang="en-US" altLang="en-US" sz="2400" b="1" i="0" u="none" strike="noStrike" cap="none" normalizeH="0" baseline="0" dirty="0" smtClean="0">
                <a:ln>
                  <a:noFill/>
                </a:ln>
                <a:solidFill>
                  <a:srgbClr val="0070C0"/>
                </a:solidFill>
                <a:effectLst/>
                <a:latin typeface="Open Sans"/>
              </a:rPr>
              <a:t> = </a:t>
            </a:r>
            <a:r>
              <a:rPr kumimoji="0" lang="en-US" altLang="en-US" sz="2400" b="1" i="0" u="none" strike="noStrike" cap="none" normalizeH="0" baseline="0" dirty="0" smtClean="0">
                <a:ln>
                  <a:noFill/>
                </a:ln>
                <a:solidFill>
                  <a:srgbClr val="0070C0"/>
                </a:solidFill>
                <a:effectLst/>
                <a:latin typeface="Open Sans"/>
              </a:rPr>
              <a:t>4</a:t>
            </a:r>
            <a:r>
              <a:rPr lang="de-DE" altLang="vi-VN" sz="2400" b="1" dirty="0">
                <a:solidFill>
                  <a:srgbClr val="0070C0"/>
                </a:solidFill>
                <a:latin typeface=".VnCommercial ScriptH" panose="020B7200000000000000" pitchFamily="34" charset="0"/>
              </a:rPr>
              <a:t> </a:t>
            </a:r>
            <a:r>
              <a:rPr lang="de-DE" altLang="vi-VN" sz="3200" b="1" dirty="0">
                <a:solidFill>
                  <a:srgbClr val="0070C0"/>
                </a:solidFill>
                <a:latin typeface=".VnCommercial ScriptH" panose="020B7200000000000000" pitchFamily="34" charset="0"/>
              </a:rPr>
              <a:t>P</a:t>
            </a:r>
            <a:r>
              <a:rPr lang="pt-BR" b="1" dirty="0">
                <a:solidFill>
                  <a:srgbClr val="0070C0"/>
                </a:solidFill>
                <a:latin typeface="Open Sans"/>
              </a:rPr>
              <a:t> </a:t>
            </a:r>
            <a:r>
              <a:rPr kumimoji="0" lang="en-US" altLang="en-US" sz="2400" b="1" i="0" u="none" strike="noStrike" cap="none" normalizeH="0" baseline="-30000" dirty="0" smtClean="0">
                <a:ln>
                  <a:noFill/>
                </a:ln>
                <a:solidFill>
                  <a:srgbClr val="0070C0"/>
                </a:solidFill>
                <a:effectLst/>
                <a:latin typeface="Open Sans"/>
              </a:rPr>
              <a:t>2</a:t>
            </a:r>
            <a:endParaRPr kumimoji="0" lang="en-US" altLang="en-US" sz="2400" b="1" i="0" u="none" strike="noStrike" cap="none" normalizeH="0" baseline="0" dirty="0" smtClean="0">
              <a:ln>
                <a:noFill/>
              </a:ln>
              <a:solidFill>
                <a:srgbClr val="0070C0"/>
              </a:solidFill>
              <a:effectLst/>
            </a:endParaRPr>
          </a:p>
        </p:txBody>
      </p:sp>
      <p:sp>
        <p:nvSpPr>
          <p:cNvPr id="3" name="Rectangle 2"/>
          <p:cNvSpPr>
            <a:spLocks noChangeArrowheads="1"/>
          </p:cNvSpPr>
          <p:nvPr/>
        </p:nvSpPr>
        <p:spPr bwMode="auto">
          <a:xfrm>
            <a:off x="3344637" y="4926826"/>
            <a:ext cx="16081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70C0"/>
                </a:solidFill>
                <a:effectLst/>
                <a:latin typeface="Open Sans"/>
              </a:rPr>
              <a:t>=&gt; Chọn C. </a:t>
            </a:r>
            <a:endParaRPr kumimoji="0" lang="en-US" altLang="en-US" sz="2000" b="1" i="0" u="none" strike="noStrike" cap="none" normalizeH="0" baseline="0" dirty="0" smtClean="0">
              <a:ln>
                <a:noFill/>
              </a:ln>
              <a:solidFill>
                <a:srgbClr val="0070C0"/>
              </a:solidFill>
              <a:effectLst/>
              <a:latin typeface="Arial" panose="020B0604020202020204" pitchFamily="34" charset="0"/>
            </a:endParaRPr>
          </a:p>
        </p:txBody>
      </p:sp>
      <p:cxnSp>
        <p:nvCxnSpPr>
          <p:cNvPr id="8" name="Straight Connector 7"/>
          <p:cNvCxnSpPr/>
          <p:nvPr/>
        </p:nvCxnSpPr>
        <p:spPr>
          <a:xfrm>
            <a:off x="3243752" y="1870228"/>
            <a:ext cx="2642" cy="4471060"/>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 name="Rectangle 3"/>
              <p:cNvSpPr/>
              <p:nvPr/>
            </p:nvSpPr>
            <p:spPr>
              <a:xfrm>
                <a:off x="3243752" y="2476260"/>
                <a:ext cx="2612382" cy="619721"/>
              </a:xfrm>
              <a:prstGeom prst="rect">
                <a:avLst/>
              </a:prstGeom>
            </p:spPr>
            <p:txBody>
              <a:bodyPr wrap="none">
                <a:spAutoFit/>
              </a:bodyPr>
              <a:lstStyle/>
              <a:p>
                <a14:m>
                  <m:oMath xmlns:m="http://schemas.openxmlformats.org/officeDocument/2006/math">
                    <m:sSub>
                      <m:sSubPr>
                        <m:ctrlPr>
                          <a:rPr lang="en-US" altLang="vi-VN" sz="2000" b="1" i="1" smtClean="0">
                            <a:solidFill>
                              <a:srgbClr val="0070C0"/>
                            </a:solidFill>
                            <a:latin typeface="Cambria Math" panose="02040503050406030204" pitchFamily="18" charset="0"/>
                          </a:rPr>
                        </m:ctrlPr>
                      </m:sSubPr>
                      <m:e>
                        <m:r>
                          <m:rPr>
                            <m:nor/>
                          </m:rPr>
                          <a:rPr lang="en-US" altLang="vi-VN" sz="2000" b="1" i="0" smtClean="0">
                            <a:solidFill>
                              <a:srgbClr val="0070C0"/>
                            </a:solidFill>
                            <a:latin typeface="Cambria Math" panose="02040503050406030204" pitchFamily="18" charset="0"/>
                          </a:rPr>
                          <m:t>c</m:t>
                        </m:r>
                        <m:r>
                          <m:rPr>
                            <m:nor/>
                          </m:rPr>
                          <a:rPr lang="en-US" altLang="vi-VN" sz="2000" b="1" i="0" smtClean="0">
                            <a:solidFill>
                              <a:srgbClr val="0070C0"/>
                            </a:solidFill>
                            <a:latin typeface="Cambria Math" panose="02040503050406030204" pitchFamily="18" charset="0"/>
                          </a:rPr>
                          <m:t>ô</m:t>
                        </m:r>
                        <m:r>
                          <m:rPr>
                            <m:nor/>
                          </m:rPr>
                          <a:rPr lang="en-US" altLang="vi-VN" sz="2000" b="1" i="0" smtClean="0">
                            <a:solidFill>
                              <a:srgbClr val="0070C0"/>
                            </a:solidFill>
                            <a:latin typeface="Cambria Math" panose="02040503050406030204" pitchFamily="18" charset="0"/>
                          </a:rPr>
                          <m:t>ng</m:t>
                        </m:r>
                        <m:r>
                          <m:rPr>
                            <m:nor/>
                          </m:rPr>
                          <a:rPr lang="en-US" altLang="vi-VN" sz="2000" b="1" i="0" smtClean="0">
                            <a:solidFill>
                              <a:srgbClr val="0070C0"/>
                            </a:solidFill>
                            <a:latin typeface="Cambria Math" panose="02040503050406030204" pitchFamily="18" charset="0"/>
                          </a:rPr>
                          <m:t> </m:t>
                        </m:r>
                        <m:r>
                          <m:rPr>
                            <m:nor/>
                          </m:rPr>
                          <a:rPr lang="en-US" altLang="vi-VN" sz="2000" b="1" i="0" smtClean="0">
                            <a:solidFill>
                              <a:srgbClr val="0070C0"/>
                            </a:solidFill>
                            <a:latin typeface="Cambria Math" panose="02040503050406030204" pitchFamily="18" charset="0"/>
                          </a:rPr>
                          <m:t>su</m:t>
                        </m:r>
                        <m:r>
                          <m:rPr>
                            <m:nor/>
                          </m:rPr>
                          <a:rPr lang="en-US" altLang="vi-VN" sz="2000" b="1" i="0" smtClean="0">
                            <a:solidFill>
                              <a:srgbClr val="0070C0"/>
                            </a:solidFill>
                            <a:latin typeface="Cambria Math" panose="02040503050406030204" pitchFamily="18" charset="0"/>
                          </a:rPr>
                          <m:t>ấ</m:t>
                        </m:r>
                        <m:r>
                          <m:rPr>
                            <m:nor/>
                          </m:rPr>
                          <a:rPr lang="en-US" altLang="vi-VN" sz="2000" b="1" i="0" smtClean="0">
                            <a:solidFill>
                              <a:srgbClr val="0070C0"/>
                            </a:solidFill>
                            <a:latin typeface="Cambria Math" panose="02040503050406030204" pitchFamily="18" charset="0"/>
                          </a:rPr>
                          <m:t>t</m:t>
                        </m:r>
                        <m:r>
                          <m:rPr>
                            <m:nor/>
                          </m:rPr>
                          <a:rPr lang="en-US" altLang="vi-VN" sz="2000" b="1" i="0" smtClean="0">
                            <a:solidFill>
                              <a:srgbClr val="0070C0"/>
                            </a:solidFill>
                            <a:latin typeface="Cambria Math" panose="02040503050406030204" pitchFamily="18" charset="0"/>
                          </a:rPr>
                          <m:t> đ</m:t>
                        </m:r>
                        <m:r>
                          <m:rPr>
                            <m:nor/>
                          </m:rPr>
                          <a:rPr lang="en-US" altLang="vi-VN" sz="2000" b="1" i="0" smtClean="0">
                            <a:solidFill>
                              <a:srgbClr val="0070C0"/>
                            </a:solidFill>
                            <a:latin typeface="Cambria Math" panose="02040503050406030204" pitchFamily="18" charset="0"/>
                          </a:rPr>
                          <m:t>i</m:t>
                        </m:r>
                        <m:r>
                          <m:rPr>
                            <m:nor/>
                          </m:rPr>
                          <a:rPr lang="en-US" altLang="vi-VN" sz="2000" b="1" i="0" smtClean="0">
                            <a:solidFill>
                              <a:srgbClr val="0070C0"/>
                            </a:solidFill>
                            <a:latin typeface="Cambria Math" panose="02040503050406030204" pitchFamily="18" charset="0"/>
                          </a:rPr>
                          <m:t>ệ</m:t>
                        </m:r>
                        <m:r>
                          <m:rPr>
                            <m:nor/>
                          </m:rPr>
                          <a:rPr lang="en-US" altLang="vi-VN" sz="2000" b="1" i="0" smtClean="0">
                            <a:solidFill>
                              <a:srgbClr val="0070C0"/>
                            </a:solidFill>
                            <a:latin typeface="Cambria Math" panose="02040503050406030204" pitchFamily="18" charset="0"/>
                          </a:rPr>
                          <m:t>n</m:t>
                        </m:r>
                        <m:r>
                          <m:rPr>
                            <m:nor/>
                          </m:rPr>
                          <a:rPr lang="en-US" altLang="vi-VN" sz="2000" b="1" i="0" smtClean="0">
                            <a:solidFill>
                              <a:srgbClr val="0070C0"/>
                            </a:solidFill>
                            <a:latin typeface="Cambria Math" panose="02040503050406030204" pitchFamily="18" charset="0"/>
                          </a:rPr>
                          <m:t>  </m:t>
                        </m:r>
                        <m:r>
                          <m:rPr>
                            <m:nor/>
                          </m:rPr>
                          <a:rPr lang="de-DE" altLang="vi-VN" sz="2000" b="1" dirty="0">
                            <a:solidFill>
                              <a:srgbClr val="0070C0"/>
                            </a:solidFill>
                            <a:latin typeface=".VnCommercial ScriptH" panose="020B7200000000000000" pitchFamily="34" charset="0"/>
                          </a:rPr>
                          <m:t>P</m:t>
                        </m:r>
                      </m:e>
                      <m:sub>
                        <m:r>
                          <a:rPr lang="en-US" altLang="vi-VN" sz="2000" b="1" i="1" smtClean="0">
                            <a:solidFill>
                              <a:srgbClr val="0070C0"/>
                            </a:solidFill>
                            <a:latin typeface="Cambria Math" panose="02040503050406030204" pitchFamily="18" charset="0"/>
                          </a:rPr>
                          <m:t>𝟏</m:t>
                        </m:r>
                      </m:sub>
                    </m:sSub>
                  </m:oMath>
                </a14:m>
                <a:r>
                  <a:rPr lang="en-US" altLang="vi-VN" b="1" dirty="0" smtClean="0">
                    <a:solidFill>
                      <a:srgbClr val="0070C0"/>
                    </a:solidFill>
                  </a:rPr>
                  <a:t>  </a:t>
                </a:r>
                <a:r>
                  <a:rPr lang="en-US" altLang="vi-VN" sz="2000" b="1" dirty="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smtClean="0">
                                <a:solidFill>
                                  <a:srgbClr val="0070C0"/>
                                </a:solidFill>
                                <a:latin typeface="Cambria Math" panose="02040503050406030204" pitchFamily="18" charset="0"/>
                              </a:rPr>
                            </m:ctrlPr>
                          </m:sSubPr>
                          <m:e>
                            <m:r>
                              <a:rPr lang="en-US" altLang="vi-VN" sz="2000" b="1" i="1" smtClean="0">
                                <a:solidFill>
                                  <a:srgbClr val="0070C0"/>
                                </a:solidFill>
                                <a:latin typeface="Cambria Math" panose="02040503050406030204" pitchFamily="18" charset="0"/>
                              </a:rPr>
                              <m:t>𝑹</m:t>
                            </m:r>
                          </m:e>
                          <m:sub>
                            <m:r>
                              <a:rPr lang="en-US" altLang="vi-VN" sz="2000" b="1" i="1" smtClean="0">
                                <a:solidFill>
                                  <a:srgbClr val="0070C0"/>
                                </a:solidFill>
                                <a:latin typeface="Cambria Math" panose="02040503050406030204" pitchFamily="18" charset="0"/>
                              </a:rPr>
                              <m:t>𝟏</m:t>
                            </m:r>
                          </m:sub>
                        </m:sSub>
                      </m:den>
                    </m:f>
                  </m:oMath>
                </a14:m>
                <a:endParaRPr lang="vi-VN" sz="2000" b="1" dirty="0">
                  <a:solidFill>
                    <a:srgbClr val="0070C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3243752" y="2476260"/>
                <a:ext cx="2612382" cy="619721"/>
              </a:xfrm>
              <a:prstGeom prst="rect">
                <a:avLst/>
              </a:prstGeom>
              <a:blipFill>
                <a:blip r:embed="rId2"/>
                <a:stretch>
                  <a:fillRect b="-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263558" y="3254044"/>
                <a:ext cx="2612382" cy="619721"/>
              </a:xfrm>
              <a:prstGeom prst="rect">
                <a:avLst/>
              </a:prstGeom>
            </p:spPr>
            <p:txBody>
              <a:bodyPr wrap="none">
                <a:spAutoFit/>
              </a:bodyPr>
              <a:lstStyle/>
              <a:p>
                <a14:m>
                  <m:oMath xmlns:m="http://schemas.openxmlformats.org/officeDocument/2006/math">
                    <m:sSub>
                      <m:sSubPr>
                        <m:ctrlPr>
                          <a:rPr lang="en-US" altLang="vi-VN" sz="2000" b="1" i="1" smtClean="0">
                            <a:solidFill>
                              <a:srgbClr val="0070C0"/>
                            </a:solidFill>
                            <a:latin typeface="Cambria Math" panose="02040503050406030204" pitchFamily="18" charset="0"/>
                          </a:rPr>
                        </m:ctrlPr>
                      </m:sSubPr>
                      <m:e>
                        <m:r>
                          <m:rPr>
                            <m:nor/>
                          </m:rPr>
                          <a:rPr lang="en-US" altLang="vi-VN" sz="2000" b="1" i="0" smtClean="0">
                            <a:solidFill>
                              <a:srgbClr val="0070C0"/>
                            </a:solidFill>
                            <a:latin typeface="Cambria Math" panose="02040503050406030204" pitchFamily="18" charset="0"/>
                          </a:rPr>
                          <m:t>c</m:t>
                        </m:r>
                        <m:r>
                          <m:rPr>
                            <m:nor/>
                          </m:rPr>
                          <a:rPr lang="en-US" altLang="vi-VN" sz="2000" b="1" i="0" smtClean="0">
                            <a:solidFill>
                              <a:srgbClr val="0070C0"/>
                            </a:solidFill>
                            <a:latin typeface="Cambria Math" panose="02040503050406030204" pitchFamily="18" charset="0"/>
                          </a:rPr>
                          <m:t>ô</m:t>
                        </m:r>
                        <m:r>
                          <m:rPr>
                            <m:nor/>
                          </m:rPr>
                          <a:rPr lang="en-US" altLang="vi-VN" sz="2000" b="1" i="0" smtClean="0">
                            <a:solidFill>
                              <a:srgbClr val="0070C0"/>
                            </a:solidFill>
                            <a:latin typeface="Cambria Math" panose="02040503050406030204" pitchFamily="18" charset="0"/>
                          </a:rPr>
                          <m:t>ng</m:t>
                        </m:r>
                        <m:r>
                          <m:rPr>
                            <m:nor/>
                          </m:rPr>
                          <a:rPr lang="en-US" altLang="vi-VN" sz="2000" b="1" i="0" smtClean="0">
                            <a:solidFill>
                              <a:srgbClr val="0070C0"/>
                            </a:solidFill>
                            <a:latin typeface="Cambria Math" panose="02040503050406030204" pitchFamily="18" charset="0"/>
                          </a:rPr>
                          <m:t> </m:t>
                        </m:r>
                        <m:r>
                          <m:rPr>
                            <m:nor/>
                          </m:rPr>
                          <a:rPr lang="en-US" altLang="vi-VN" sz="2000" b="1" i="0" smtClean="0">
                            <a:solidFill>
                              <a:srgbClr val="0070C0"/>
                            </a:solidFill>
                            <a:latin typeface="Cambria Math" panose="02040503050406030204" pitchFamily="18" charset="0"/>
                          </a:rPr>
                          <m:t>su</m:t>
                        </m:r>
                        <m:r>
                          <m:rPr>
                            <m:nor/>
                          </m:rPr>
                          <a:rPr lang="en-US" altLang="vi-VN" sz="2000" b="1" i="0" smtClean="0">
                            <a:solidFill>
                              <a:srgbClr val="0070C0"/>
                            </a:solidFill>
                            <a:latin typeface="Cambria Math" panose="02040503050406030204" pitchFamily="18" charset="0"/>
                          </a:rPr>
                          <m:t>ấ</m:t>
                        </m:r>
                        <m:r>
                          <m:rPr>
                            <m:nor/>
                          </m:rPr>
                          <a:rPr lang="en-US" altLang="vi-VN" sz="2000" b="1" i="0" smtClean="0">
                            <a:solidFill>
                              <a:srgbClr val="0070C0"/>
                            </a:solidFill>
                            <a:latin typeface="Cambria Math" panose="02040503050406030204" pitchFamily="18" charset="0"/>
                          </a:rPr>
                          <m:t>t</m:t>
                        </m:r>
                        <m:r>
                          <m:rPr>
                            <m:nor/>
                          </m:rPr>
                          <a:rPr lang="en-US" altLang="vi-VN" sz="2000" b="1" i="0" smtClean="0">
                            <a:solidFill>
                              <a:srgbClr val="0070C0"/>
                            </a:solidFill>
                            <a:latin typeface="Cambria Math" panose="02040503050406030204" pitchFamily="18" charset="0"/>
                          </a:rPr>
                          <m:t> đ</m:t>
                        </m:r>
                        <m:r>
                          <m:rPr>
                            <m:nor/>
                          </m:rPr>
                          <a:rPr lang="en-US" altLang="vi-VN" sz="2000" b="1" i="0" smtClean="0">
                            <a:solidFill>
                              <a:srgbClr val="0070C0"/>
                            </a:solidFill>
                            <a:latin typeface="Cambria Math" panose="02040503050406030204" pitchFamily="18" charset="0"/>
                          </a:rPr>
                          <m:t>i</m:t>
                        </m:r>
                        <m:r>
                          <m:rPr>
                            <m:nor/>
                          </m:rPr>
                          <a:rPr lang="en-US" altLang="vi-VN" sz="2000" b="1" i="0" smtClean="0">
                            <a:solidFill>
                              <a:srgbClr val="0070C0"/>
                            </a:solidFill>
                            <a:latin typeface="Cambria Math" panose="02040503050406030204" pitchFamily="18" charset="0"/>
                          </a:rPr>
                          <m:t>ệ</m:t>
                        </m:r>
                        <m:r>
                          <m:rPr>
                            <m:nor/>
                          </m:rPr>
                          <a:rPr lang="en-US" altLang="vi-VN" sz="2000" b="1" i="0" smtClean="0">
                            <a:solidFill>
                              <a:srgbClr val="0070C0"/>
                            </a:solidFill>
                            <a:latin typeface="Cambria Math" panose="02040503050406030204" pitchFamily="18" charset="0"/>
                          </a:rPr>
                          <m:t>n</m:t>
                        </m:r>
                        <m:r>
                          <m:rPr>
                            <m:nor/>
                          </m:rPr>
                          <a:rPr lang="en-US" altLang="vi-VN" sz="2000" b="1" i="0" smtClean="0">
                            <a:solidFill>
                              <a:srgbClr val="0070C0"/>
                            </a:solidFill>
                            <a:latin typeface="Cambria Math" panose="02040503050406030204" pitchFamily="18" charset="0"/>
                          </a:rPr>
                          <m:t>  </m:t>
                        </m:r>
                        <m:r>
                          <m:rPr>
                            <m:nor/>
                          </m:rPr>
                          <a:rPr lang="de-DE" altLang="vi-VN" sz="2000" b="1" dirty="0">
                            <a:solidFill>
                              <a:srgbClr val="0070C0"/>
                            </a:solidFill>
                            <a:latin typeface=".VnCommercial ScriptH" panose="020B7200000000000000" pitchFamily="34" charset="0"/>
                          </a:rPr>
                          <m:t>P</m:t>
                        </m:r>
                      </m:e>
                      <m:sub>
                        <m:r>
                          <a:rPr lang="en-US" altLang="vi-VN" sz="2000" b="1" i="1" smtClean="0">
                            <a:solidFill>
                              <a:srgbClr val="0070C0"/>
                            </a:solidFill>
                            <a:latin typeface="Cambria Math" panose="02040503050406030204" pitchFamily="18" charset="0"/>
                          </a:rPr>
                          <m:t>𝟐</m:t>
                        </m:r>
                      </m:sub>
                    </m:sSub>
                  </m:oMath>
                </a14:m>
                <a:r>
                  <a:rPr lang="en-US" altLang="vi-VN" b="1" dirty="0" smtClean="0">
                    <a:solidFill>
                      <a:srgbClr val="0070C0"/>
                    </a:solidFill>
                  </a:rPr>
                  <a:t>  </a:t>
                </a:r>
                <a:r>
                  <a:rPr lang="en-US" altLang="vi-VN" sz="2000" b="1" dirty="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smtClean="0">
                                <a:solidFill>
                                  <a:srgbClr val="0070C0"/>
                                </a:solidFill>
                                <a:latin typeface="Cambria Math" panose="02040503050406030204" pitchFamily="18" charset="0"/>
                              </a:rPr>
                            </m:ctrlPr>
                          </m:sSubPr>
                          <m:e>
                            <m:r>
                              <a:rPr lang="en-US" altLang="vi-VN" sz="2000" b="1" i="1" smtClean="0">
                                <a:solidFill>
                                  <a:srgbClr val="0070C0"/>
                                </a:solidFill>
                                <a:latin typeface="Cambria Math" panose="02040503050406030204" pitchFamily="18" charset="0"/>
                              </a:rPr>
                              <m:t>𝑹</m:t>
                            </m:r>
                          </m:e>
                          <m:sub>
                            <m:r>
                              <a:rPr lang="en-US" altLang="vi-VN" sz="2000" b="1" i="1" smtClean="0">
                                <a:solidFill>
                                  <a:srgbClr val="0070C0"/>
                                </a:solidFill>
                                <a:latin typeface="Cambria Math" panose="02040503050406030204" pitchFamily="18" charset="0"/>
                              </a:rPr>
                              <m:t>𝟐</m:t>
                            </m:r>
                          </m:sub>
                        </m:sSub>
                      </m:den>
                    </m:f>
                  </m:oMath>
                </a14:m>
                <a:endParaRPr lang="vi-VN" sz="2000" b="1" dirty="0">
                  <a:solidFill>
                    <a:srgbClr val="0070C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3263558" y="3254044"/>
                <a:ext cx="2612382" cy="619721"/>
              </a:xfrm>
              <a:prstGeom prst="rect">
                <a:avLst/>
              </a:prstGeom>
              <a:blipFill>
                <a:blip r:embed="rId3"/>
                <a:stretch>
                  <a:fillRect b="-1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558606" y="3930266"/>
                <a:ext cx="1350883" cy="619721"/>
              </a:xfrm>
              <a:prstGeom prst="rect">
                <a:avLst/>
              </a:prstGeom>
            </p:spPr>
            <p:txBody>
              <a:bodyPr wrap="none">
                <a:spAutoFit/>
              </a:bodyPr>
              <a:lstStyle/>
              <a:p>
                <a14:m>
                  <m:oMath xmlns:m="http://schemas.openxmlformats.org/officeDocument/2006/math">
                    <m:f>
                      <m:fPr>
                        <m:ctrlPr>
                          <a:rPr lang="en-US" sz="2000" b="1" i="1" smtClean="0">
                            <a:solidFill>
                              <a:srgbClr val="0070C0"/>
                            </a:solidFill>
                            <a:latin typeface="Cambria Math" panose="02040503050406030204" pitchFamily="18" charset="0"/>
                            <a:cs typeface="Times New Roman" panose="02020603050405020304" pitchFamily="18" charset="0"/>
                          </a:rPr>
                        </m:ctrlPr>
                      </m:fPr>
                      <m:num>
                        <m:sSub>
                          <m:sSubPr>
                            <m:ctrlPr>
                              <a:rPr lang="en-US" altLang="vi-VN" sz="2000" b="1" i="1">
                                <a:solidFill>
                                  <a:srgbClr val="0070C0"/>
                                </a:solidFill>
                                <a:latin typeface="Cambria Math" panose="02040503050406030204" pitchFamily="18" charset="0"/>
                              </a:rPr>
                            </m:ctrlPr>
                          </m:sSubPr>
                          <m:e>
                            <m:r>
                              <m:rPr>
                                <m:nor/>
                              </m:rPr>
                              <a:rPr lang="en-US" altLang="vi-VN" sz="2000" b="1">
                                <a:solidFill>
                                  <a:srgbClr val="0070C0"/>
                                </a:solidFill>
                                <a:latin typeface="Cambria Math" panose="02040503050406030204" pitchFamily="18" charset="0"/>
                              </a:rPr>
                              <m:t> </m:t>
                            </m:r>
                            <m:r>
                              <m:rPr>
                                <m:nor/>
                              </m:rPr>
                              <a:rPr lang="de-DE" altLang="vi-VN" sz="2000" b="1" dirty="0">
                                <a:solidFill>
                                  <a:srgbClr val="0070C0"/>
                                </a:solidFill>
                                <a:latin typeface=".VnCommercial ScriptH" panose="020B7200000000000000" pitchFamily="34" charset="0"/>
                              </a:rPr>
                              <m:t>P</m:t>
                            </m:r>
                          </m:e>
                          <m:sub>
                            <m:r>
                              <a:rPr lang="en-US" altLang="vi-VN" sz="2000" b="1" i="1">
                                <a:solidFill>
                                  <a:srgbClr val="0070C0"/>
                                </a:solidFill>
                                <a:latin typeface="Cambria Math" panose="02040503050406030204" pitchFamily="18" charset="0"/>
                              </a:rPr>
                              <m:t>𝟏</m:t>
                            </m:r>
                          </m:sub>
                        </m:sSub>
                      </m:num>
                      <m:den>
                        <m:sSub>
                          <m:sSubPr>
                            <m:ctrlPr>
                              <a:rPr lang="en-US" altLang="vi-VN" sz="2000" b="1" i="1">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a:solidFill>
                                  <a:srgbClr val="0070C0"/>
                                </a:solidFill>
                                <a:latin typeface="Cambria Math" panose="02040503050406030204" pitchFamily="18" charset="0"/>
                              </a:rPr>
                              <m:t>𝟐</m:t>
                            </m:r>
                          </m:sub>
                        </m:sSub>
                      </m:den>
                    </m:f>
                  </m:oMath>
                </a14:m>
                <a:r>
                  <a:rPr lang="en-US" sz="2000" b="1" dirty="0" smtClean="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a:solidFill>
                                  <a:srgbClr val="0070C0"/>
                                </a:solidFill>
                                <a:latin typeface="Cambria Math" panose="02040503050406030204" pitchFamily="18" charset="0"/>
                              </a:rPr>
                            </m:ctrlPr>
                          </m:sSubPr>
                          <m:e>
                            <m:r>
                              <a:rPr lang="en-US" altLang="vi-VN" sz="2000" b="1" i="1">
                                <a:solidFill>
                                  <a:srgbClr val="0070C0"/>
                                </a:solidFill>
                                <a:latin typeface="Cambria Math" panose="02040503050406030204" pitchFamily="18" charset="0"/>
                              </a:rPr>
                              <m:t>𝑹</m:t>
                            </m:r>
                          </m:e>
                          <m:sub>
                            <m:r>
                              <a:rPr lang="en-US" altLang="vi-VN" sz="2000" b="1" i="1">
                                <a:solidFill>
                                  <a:srgbClr val="0070C0"/>
                                </a:solidFill>
                                <a:latin typeface="Cambria Math" panose="02040503050406030204" pitchFamily="18" charset="0"/>
                              </a:rPr>
                              <m:t>𝟏</m:t>
                            </m:r>
                          </m:sub>
                        </m:sSub>
                      </m:den>
                    </m:f>
                  </m:oMath>
                </a14:m>
                <a:r>
                  <a:rPr lang="en-US" sz="2000" b="1" dirty="0" smtClean="0">
                    <a:solidFill>
                      <a:srgbClr val="0070C0"/>
                    </a:solidFill>
                  </a:rPr>
                  <a:t> :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a:solidFill>
                                  <a:srgbClr val="0070C0"/>
                                </a:solidFill>
                                <a:latin typeface="Cambria Math" panose="02040503050406030204" pitchFamily="18" charset="0"/>
                              </a:rPr>
                            </m:ctrlPr>
                          </m:sSubPr>
                          <m:e>
                            <m:r>
                              <a:rPr lang="en-US" altLang="vi-VN" sz="2000" b="1" i="1">
                                <a:solidFill>
                                  <a:srgbClr val="0070C0"/>
                                </a:solidFill>
                                <a:latin typeface="Cambria Math" panose="02040503050406030204" pitchFamily="18" charset="0"/>
                              </a:rPr>
                              <m:t>𝑹</m:t>
                            </m:r>
                          </m:e>
                          <m:sub>
                            <m:r>
                              <a:rPr lang="en-US" altLang="vi-VN" sz="2000" b="1" i="1">
                                <a:solidFill>
                                  <a:srgbClr val="0070C0"/>
                                </a:solidFill>
                                <a:latin typeface="Cambria Math" panose="02040503050406030204" pitchFamily="18" charset="0"/>
                              </a:rPr>
                              <m:t>𝟐</m:t>
                            </m:r>
                          </m:sub>
                        </m:sSub>
                      </m:den>
                    </m:f>
                  </m:oMath>
                </a14:m>
                <a:r>
                  <a:rPr lang="en-US" sz="2000" b="1" dirty="0" smtClean="0">
                    <a:solidFill>
                      <a:srgbClr val="0070C0"/>
                    </a:solidFill>
                  </a:rPr>
                  <a:t> </a:t>
                </a:r>
                <a:endParaRPr lang="vi-VN" sz="2000" b="1" dirty="0">
                  <a:solidFill>
                    <a:srgbClr val="0070C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3558606" y="3930266"/>
                <a:ext cx="1350883" cy="619721"/>
              </a:xfrm>
              <a:prstGeom prst="rect">
                <a:avLst/>
              </a:prstGeom>
              <a:blipFill>
                <a:blip r:embed="rId4"/>
                <a:stretch>
                  <a:fillRect b="-1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734274" y="3864529"/>
                <a:ext cx="875689"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 </m:t>
                      </m:r>
                      <m:f>
                        <m:fPr>
                          <m:ctrlPr>
                            <a:rPr lang="en-US" sz="2000" b="1" i="1">
                              <a:solidFill>
                                <a:srgbClr val="0070C0"/>
                              </a:solidFill>
                              <a:latin typeface="Cambria Math" panose="02040503050406030204" pitchFamily="18" charset="0"/>
                              <a:cs typeface="Times New Roman" panose="02020603050405020304" pitchFamily="18" charset="0"/>
                            </a:rPr>
                          </m:ctrlPr>
                        </m:fPr>
                        <m:num>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smtClean="0">
                                  <a:solidFill>
                                    <a:srgbClr val="0070C0"/>
                                  </a:solidFill>
                                  <a:latin typeface="Cambria Math" panose="02040503050406030204" pitchFamily="18" charset="0"/>
                                  <a:cs typeface="Times New Roman" panose="02020603050405020304" pitchFamily="18" charset="0"/>
                                </a:rPr>
                                <m:t>𝟏</m:t>
                              </m:r>
                            </m:sub>
                          </m:sSub>
                        </m:den>
                      </m:f>
                    </m:oMath>
                  </m:oMathPara>
                </a14:m>
                <a:endParaRPr lang="vi-VN" sz="2000" b="1" dirty="0">
                  <a:solidFill>
                    <a:srgbClr val="0070C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734274" y="3864529"/>
                <a:ext cx="875689" cy="718851"/>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5471731" y="3872247"/>
                <a:ext cx="1029577" cy="7208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 </m:t>
                      </m:r>
                      <m:f>
                        <m:fPr>
                          <m:ctrlPr>
                            <a:rPr lang="en-US" sz="2000" b="1" i="1">
                              <a:solidFill>
                                <a:srgbClr val="0070C0"/>
                              </a:solidFill>
                              <a:latin typeface="Cambria Math" panose="02040503050406030204" pitchFamily="18" charset="0"/>
                              <a:cs typeface="Times New Roman" panose="02020603050405020304" pitchFamily="18" charset="0"/>
                            </a:rPr>
                          </m:ctrlPr>
                        </m:fPr>
                        <m:num>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smtClean="0">
                                  <a:solidFill>
                                    <a:srgbClr val="0070C0"/>
                                  </a:solidFill>
                                  <a:latin typeface="Cambria Math" panose="02040503050406030204" pitchFamily="18" charset="0"/>
                                  <a:cs typeface="Times New Roman" panose="02020603050405020304" pitchFamily="18" charset="0"/>
                                </a:rPr>
                                <m:t>𝟐</m:t>
                              </m:r>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a:solidFill>
                                    <a:srgbClr val="0070C0"/>
                                  </a:solidFill>
                                  <a:latin typeface="Cambria Math" panose="02040503050406030204" pitchFamily="18" charset="0"/>
                                  <a:cs typeface="Times New Roman" panose="02020603050405020304" pitchFamily="18" charset="0"/>
                                </a:rPr>
                                <m:t>𝟏</m:t>
                              </m:r>
                            </m:sub>
                          </m:sSub>
                        </m:num>
                        <m:den>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smtClean="0">
                                  <a:solidFill>
                                    <a:srgbClr val="0070C0"/>
                                  </a:solidFill>
                                  <a:latin typeface="Cambria Math" panose="02040503050406030204" pitchFamily="18" charset="0"/>
                                  <a:cs typeface="Times New Roman" panose="02020603050405020304" pitchFamily="18" charset="0"/>
                                </a:rPr>
                                <m:t>𝟏</m:t>
                              </m:r>
                            </m:sub>
                          </m:sSub>
                        </m:den>
                      </m:f>
                    </m:oMath>
                  </m:oMathPara>
                </a14:m>
                <a:endParaRPr lang="vi-VN" sz="2000" b="1" dirty="0">
                  <a:solidFill>
                    <a:srgbClr val="0070C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5471731" y="3872247"/>
                <a:ext cx="1029577" cy="720838"/>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6355146" y="4016613"/>
                <a:ext cx="67268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m:t>
                      </m:r>
                      <m:r>
                        <a:rPr lang="en-US" sz="2000" b="1" i="1" smtClean="0">
                          <a:solidFill>
                            <a:srgbClr val="0070C0"/>
                          </a:solidFill>
                          <a:latin typeface="Cambria Math" panose="02040503050406030204" pitchFamily="18" charset="0"/>
                          <a:cs typeface="Times New Roman" panose="02020603050405020304" pitchFamily="18" charset="0"/>
                        </a:rPr>
                        <m:t>𝟐</m:t>
                      </m:r>
                    </m:oMath>
                  </m:oMathPara>
                </a14:m>
                <a:endParaRPr lang="vi-VN" sz="2000" b="1" dirty="0">
                  <a:solidFill>
                    <a:srgbClr val="0070C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6355146" y="4016613"/>
                <a:ext cx="672684" cy="400110"/>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7027830" y="3876697"/>
                <a:ext cx="207871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vi-VN" sz="2800" b="1" i="1" smtClean="0">
                              <a:solidFill>
                                <a:srgbClr val="0070C0"/>
                              </a:solidFill>
                              <a:latin typeface="Cambria Math" panose="02040503050406030204" pitchFamily="18" charset="0"/>
                            </a:rPr>
                          </m:ctrlPr>
                        </m:sSubPr>
                        <m:e>
                          <m:r>
                            <m:rPr>
                              <m:nor/>
                            </m:rPr>
                            <a:rPr lang="en-US" altLang="vi-VN" sz="2800" b="1" i="0" smtClean="0">
                              <a:solidFill>
                                <a:srgbClr val="0070C0"/>
                              </a:solidFill>
                              <a:latin typeface="Cambria Math" panose="02040503050406030204" pitchFamily="18" charset="0"/>
                            </a:rPr>
                            <m:t>=&gt; </m:t>
                          </m:r>
                          <m:sSub>
                            <m:sSubPr>
                              <m:ctrlPr>
                                <a:rPr lang="en-US" altLang="vi-VN" sz="2800" b="1" i="1">
                                  <a:solidFill>
                                    <a:srgbClr val="0070C0"/>
                                  </a:solidFill>
                                  <a:latin typeface="Cambria Math" panose="02040503050406030204" pitchFamily="18" charset="0"/>
                                </a:rPr>
                              </m:ctrlPr>
                            </m:sSubPr>
                            <m:e>
                              <m:r>
                                <m:rPr>
                                  <m:nor/>
                                </m:rPr>
                                <a:rPr lang="de-DE" altLang="vi-VN" sz="2800" b="1" dirty="0">
                                  <a:solidFill>
                                    <a:srgbClr val="0070C0"/>
                                  </a:solidFill>
                                  <a:latin typeface=".VnCommercial ScriptH" panose="020B7200000000000000" pitchFamily="34" charset="0"/>
                                </a:rPr>
                                <m:t>P</m:t>
                              </m:r>
                            </m:e>
                            <m:sub>
                              <m:r>
                                <a:rPr lang="en-US" altLang="vi-VN" sz="2800" b="1" i="1" dirty="0" smtClean="0">
                                  <a:solidFill>
                                    <a:srgbClr val="0070C0"/>
                                  </a:solidFill>
                                  <a:latin typeface="Cambria Math" panose="02040503050406030204" pitchFamily="18" charset="0"/>
                                </a:rPr>
                                <m:t>𝟏</m:t>
                              </m:r>
                            </m:sub>
                          </m:sSub>
                          <m:r>
                            <m:rPr>
                              <m:nor/>
                            </m:rPr>
                            <a:rPr lang="en-US" altLang="vi-VN" sz="2800" b="1" i="0" smtClean="0">
                              <a:solidFill>
                                <a:srgbClr val="0070C0"/>
                              </a:solidFill>
                              <a:latin typeface="Cambria Math" panose="02040503050406030204" pitchFamily="18" charset="0"/>
                            </a:rPr>
                            <m:t>= 2</m:t>
                          </m:r>
                          <m:r>
                            <m:rPr>
                              <m:nor/>
                            </m:rPr>
                            <a:rPr lang="de-DE" altLang="vi-VN" sz="2800" b="1" dirty="0">
                              <a:solidFill>
                                <a:srgbClr val="0070C0"/>
                              </a:solidFill>
                              <a:latin typeface=".VnCommercial ScriptH" panose="020B7200000000000000" pitchFamily="34" charset="0"/>
                            </a:rPr>
                            <m:t>P</m:t>
                          </m:r>
                        </m:e>
                        <m:sub>
                          <m:r>
                            <a:rPr lang="en-US" altLang="vi-VN" sz="2800" b="1" i="1" smtClean="0">
                              <a:solidFill>
                                <a:srgbClr val="0070C0"/>
                              </a:solidFill>
                              <a:latin typeface="Cambria Math" panose="02040503050406030204" pitchFamily="18" charset="0"/>
                            </a:rPr>
                            <m:t>𝟐</m:t>
                          </m:r>
                        </m:sub>
                      </m:sSub>
                    </m:oMath>
                  </m:oMathPara>
                </a14:m>
                <a:endParaRPr lang="vi-VN" sz="2800" b="1" dirty="0">
                  <a:solidFill>
                    <a:srgbClr val="0070C0"/>
                  </a:solidFill>
                </a:endParaRPr>
              </a:p>
            </p:txBody>
          </p:sp>
        </mc:Choice>
        <mc:Fallback>
          <p:sp>
            <p:nvSpPr>
              <p:cNvPr id="16" name="Rectangle 15"/>
              <p:cNvSpPr>
                <a:spLocks noRot="1" noChangeAspect="1" noMove="1" noResize="1" noEditPoints="1" noAdjustHandles="1" noChangeArrowheads="1" noChangeShapeType="1" noTextEdit="1"/>
              </p:cNvSpPr>
              <p:nvPr/>
            </p:nvSpPr>
            <p:spPr>
              <a:xfrm>
                <a:off x="7027830" y="3876697"/>
                <a:ext cx="2078710" cy="523220"/>
              </a:xfrm>
              <a:prstGeom prst="rect">
                <a:avLst/>
              </a:prstGeom>
              <a:blipFill>
                <a:blip r:embed="rId8"/>
                <a:stretch>
                  <a:fillRect/>
                </a:stretch>
              </a:blipFill>
            </p:spPr>
            <p:txBody>
              <a:bodyPr/>
              <a:lstStyle/>
              <a:p>
                <a:r>
                  <a:rPr lang="vi-VN">
                    <a:noFill/>
                  </a:rPr>
                  <a:t> </a:t>
                </a:r>
              </a:p>
            </p:txBody>
          </p:sp>
        </mc:Fallback>
      </mc:AlternateContent>
      <p:sp>
        <p:nvSpPr>
          <p:cNvPr id="17"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025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ircle(in)">
                                      <p:cBhvr>
                                        <p:cTn id="4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P spid="4" grpId="0"/>
      <p:bldP spid="11" grpId="0"/>
      <p:bldP spid="5" grpId="0"/>
      <p:bldP spid="6"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Oval 7"/>
          <p:cNvSpPr/>
          <p:nvPr/>
        </p:nvSpPr>
        <p:spPr>
          <a:xfrm>
            <a:off x="995830" y="2943252"/>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831850" y="837573"/>
            <a:ext cx="10528300" cy="830997"/>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400" b="1" u="sng" dirty="0">
                <a:solidFill>
                  <a:srgbClr val="FF0000"/>
                </a:solidFill>
              </a:rPr>
              <a:t>Bài </a:t>
            </a:r>
            <a:r>
              <a:rPr lang="en-US" sz="2400" b="1" u="sng" dirty="0" smtClean="0">
                <a:solidFill>
                  <a:srgbClr val="FF0000"/>
                </a:solidFill>
              </a:rPr>
              <a:t>12.</a:t>
            </a:r>
            <a:r>
              <a:rPr lang="vi-VN" sz="2400" b="1" u="sng" dirty="0" smtClean="0">
                <a:solidFill>
                  <a:srgbClr val="FF0000"/>
                </a:solidFill>
              </a:rPr>
              <a:t>11:</a:t>
            </a:r>
            <a:r>
              <a:rPr lang="vi-VN" sz="2400" b="1" dirty="0"/>
              <a:t> Trên nhiều dụng cụ điện trong gia đình thường có ghi 220V và số oát (W). Số oát này có ý nghĩa gì</a:t>
            </a:r>
            <a:endParaRPr lang="en-US" altLang="vi-VN" sz="2400" b="1" dirty="0">
              <a:latin typeface="Times New Roman" panose="02020603050405020304" pitchFamily="18" charset="0"/>
            </a:endParaRPr>
          </a:p>
        </p:txBody>
      </p:sp>
      <p:sp>
        <p:nvSpPr>
          <p:cNvPr id="3" name="Rectangle 2"/>
          <p:cNvSpPr/>
          <p:nvPr/>
        </p:nvSpPr>
        <p:spPr>
          <a:xfrm>
            <a:off x="995830" y="1785304"/>
            <a:ext cx="10528300" cy="4524315"/>
          </a:xfrm>
          <a:prstGeom prst="rect">
            <a:avLst/>
          </a:prstGeom>
        </p:spPr>
        <p:txBody>
          <a:bodyPr wrap="square">
            <a:spAutoFit/>
          </a:bodyPr>
          <a:lstStyle/>
          <a:p>
            <a:pPr algn="just">
              <a:lnSpc>
                <a:spcPct val="150000"/>
              </a:lnSpc>
            </a:pPr>
            <a:r>
              <a:rPr lang="vi-VN" sz="2400" b="1" i="0" dirty="0" smtClean="0">
                <a:solidFill>
                  <a:srgbClr val="7030A0"/>
                </a:solidFill>
                <a:effectLst/>
                <a:latin typeface="Open Sans"/>
              </a:rPr>
              <a:t>A. Công suất tiêu thụ điện của dụng cụ khi nó được sử dụng với những hiệu điện thế nhỏ hơn 220V</a:t>
            </a:r>
          </a:p>
          <a:p>
            <a:pPr algn="just">
              <a:lnSpc>
                <a:spcPct val="150000"/>
              </a:lnSpc>
            </a:pPr>
            <a:r>
              <a:rPr lang="vi-VN" sz="2400" b="1" i="0" dirty="0" smtClean="0">
                <a:solidFill>
                  <a:srgbClr val="7030A0"/>
                </a:solidFill>
                <a:effectLst/>
                <a:latin typeface="Open Sans"/>
              </a:rPr>
              <a:t>B. Công suất tiêu thụ điện của dụng cụ khi nó được sử dụng với đúng hiệu điện thế 220V</a:t>
            </a:r>
          </a:p>
          <a:p>
            <a:pPr algn="just">
              <a:lnSpc>
                <a:spcPct val="150000"/>
              </a:lnSpc>
            </a:pPr>
            <a:r>
              <a:rPr lang="vi-VN" sz="2400" b="1" i="0" dirty="0" smtClean="0">
                <a:solidFill>
                  <a:srgbClr val="7030A0"/>
                </a:solidFill>
                <a:effectLst/>
                <a:latin typeface="Open Sans"/>
              </a:rPr>
              <a:t>C. Công mà dòng điện thực hiện trong một phút khi dụng cụ này sử dụng với đúng hiệu điện thế 220V</a:t>
            </a:r>
          </a:p>
          <a:p>
            <a:pPr algn="just">
              <a:lnSpc>
                <a:spcPct val="150000"/>
              </a:lnSpc>
            </a:pPr>
            <a:r>
              <a:rPr lang="vi-VN" sz="2400" b="1" i="0" dirty="0" smtClean="0">
                <a:solidFill>
                  <a:srgbClr val="7030A0"/>
                </a:solidFill>
                <a:effectLst/>
                <a:latin typeface="Open Sans"/>
              </a:rPr>
              <a:t>D. Điện năng mà dụng cụ tiêu thụ trong một giờ khi nó sử dụng đúng với hiệu điện thế 220V</a:t>
            </a:r>
            <a:endParaRPr lang="vi-VN" sz="2400" b="1" i="0" dirty="0">
              <a:solidFill>
                <a:srgbClr val="7030A0"/>
              </a:solidFill>
              <a:effectLst/>
              <a:latin typeface="Open Sans"/>
            </a:endParaRPr>
          </a:p>
        </p:txBody>
      </p:sp>
      <p:sp>
        <p:nvSpPr>
          <p:cNvPr id="5" name="Rectangle 2"/>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574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Oval 11"/>
          <p:cNvSpPr/>
          <p:nvPr/>
        </p:nvSpPr>
        <p:spPr>
          <a:xfrm>
            <a:off x="1100931" y="3286154"/>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914977" y="592456"/>
            <a:ext cx="10528300" cy="707886"/>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12:</a:t>
            </a:r>
            <a:r>
              <a:rPr lang="vi-VN" sz="2000" b="1" dirty="0"/>
              <a:t> Trên bóng đèn có ghi 6V – 3W. Khi đèn sáng bình thường thì dòng điện chạy qua đèn có cường độ là bao nhiêu.?</a:t>
            </a:r>
            <a:endParaRPr lang="en-US" altLang="vi-VN" sz="2000" b="1" dirty="0">
              <a:latin typeface="Times New Roman" panose="02020603050405020304" pitchFamily="18" charset="0"/>
            </a:endParaRPr>
          </a:p>
        </p:txBody>
      </p:sp>
      <p:sp>
        <p:nvSpPr>
          <p:cNvPr id="43" name="Text Box 53"/>
          <p:cNvSpPr txBox="1">
            <a:spLocks noChangeArrowheads="1"/>
          </p:cNvSpPr>
          <p:nvPr/>
        </p:nvSpPr>
        <p:spPr bwMode="auto">
          <a:xfrm>
            <a:off x="4244584" y="1284953"/>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p:nvPr/>
        </p:nvSpPr>
        <p:spPr>
          <a:xfrm>
            <a:off x="1240815" y="1515785"/>
            <a:ext cx="1786265" cy="2308324"/>
          </a:xfrm>
          <a:prstGeom prst="rect">
            <a:avLst/>
          </a:prstGeom>
        </p:spPr>
        <p:txBody>
          <a:bodyPr wrap="square">
            <a:spAutoFit/>
          </a:bodyPr>
          <a:lstStyle/>
          <a:p>
            <a:pPr algn="just">
              <a:lnSpc>
                <a:spcPct val="150000"/>
              </a:lnSpc>
            </a:pPr>
            <a:r>
              <a:rPr lang="pt-BR" sz="2400" b="1" i="0" dirty="0" smtClean="0">
                <a:solidFill>
                  <a:srgbClr val="00B0F0"/>
                </a:solidFill>
                <a:effectLst/>
                <a:latin typeface="Open Sans"/>
              </a:rPr>
              <a:t>A. 18A</a:t>
            </a:r>
          </a:p>
          <a:p>
            <a:pPr algn="just">
              <a:lnSpc>
                <a:spcPct val="150000"/>
              </a:lnSpc>
            </a:pPr>
            <a:r>
              <a:rPr lang="pt-BR" sz="2400" b="1" i="0" dirty="0" smtClean="0">
                <a:solidFill>
                  <a:srgbClr val="00B0F0"/>
                </a:solidFill>
                <a:effectLst/>
                <a:latin typeface="Open Sans"/>
              </a:rPr>
              <a:t>B. 3A</a:t>
            </a:r>
          </a:p>
          <a:p>
            <a:pPr algn="just">
              <a:lnSpc>
                <a:spcPct val="150000"/>
              </a:lnSpc>
            </a:pPr>
            <a:r>
              <a:rPr lang="pt-BR" sz="2400" b="1" i="0" dirty="0" smtClean="0">
                <a:solidFill>
                  <a:srgbClr val="00B0F0"/>
                </a:solidFill>
                <a:effectLst/>
                <a:latin typeface="Open Sans"/>
              </a:rPr>
              <a:t>C. 2A</a:t>
            </a:r>
          </a:p>
          <a:p>
            <a:pPr algn="just">
              <a:lnSpc>
                <a:spcPct val="150000"/>
              </a:lnSpc>
            </a:pPr>
            <a:r>
              <a:rPr lang="pt-BR" sz="2400" b="1" i="0" dirty="0" smtClean="0">
                <a:solidFill>
                  <a:srgbClr val="00B0F0"/>
                </a:solidFill>
                <a:effectLst/>
                <a:latin typeface="Open Sans"/>
              </a:rPr>
              <a:t>D. 0,5A</a:t>
            </a:r>
            <a:endParaRPr lang="pt-BR" sz="2400" b="1" i="0" dirty="0">
              <a:solidFill>
                <a:srgbClr val="00B0F0"/>
              </a:solidFill>
              <a:effectLst/>
              <a:latin typeface="Open Sans"/>
            </a:endParaRPr>
          </a:p>
        </p:txBody>
      </p:sp>
      <p:sp>
        <p:nvSpPr>
          <p:cNvPr id="17" name="Rectangle 25"/>
          <p:cNvSpPr>
            <a:spLocks noChangeArrowheads="1"/>
          </p:cNvSpPr>
          <p:nvPr/>
        </p:nvSpPr>
        <p:spPr bwMode="auto">
          <a:xfrm>
            <a:off x="3378576" y="3358534"/>
            <a:ext cx="1277914"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00B0F0"/>
                </a:solidFill>
                <a:effectLst/>
                <a:latin typeface="Open Sans"/>
              </a:rPr>
              <a:t>Chọn D</a:t>
            </a:r>
            <a:endParaRPr kumimoji="0" lang="en-US" altLang="en-US" sz="2400" b="1" i="0" u="none" strike="noStrike" cap="none" normalizeH="0" baseline="0" dirty="0" smtClean="0">
              <a:ln>
                <a:noFill/>
              </a:ln>
              <a:solidFill>
                <a:srgbClr val="00B0F0"/>
              </a:solidFill>
              <a:effectLst/>
            </a:endParaRPr>
          </a:p>
        </p:txBody>
      </p:sp>
      <p:sp>
        <p:nvSpPr>
          <p:cNvPr id="3" name="Rectangle 2"/>
          <p:cNvSpPr/>
          <p:nvPr/>
        </p:nvSpPr>
        <p:spPr>
          <a:xfrm>
            <a:off x="3378576" y="1805306"/>
            <a:ext cx="8064701" cy="830997"/>
          </a:xfrm>
          <a:prstGeom prst="rect">
            <a:avLst/>
          </a:prstGeom>
        </p:spPr>
        <p:txBody>
          <a:bodyPr wrap="square">
            <a:spAutoFit/>
          </a:bodyPr>
          <a:lstStyle/>
          <a:p>
            <a:r>
              <a:rPr lang="en-US" altLang="en-US" sz="2400" b="1" dirty="0">
                <a:solidFill>
                  <a:srgbClr val="00B0F0"/>
                </a:solidFill>
                <a:latin typeface="Open Sans"/>
              </a:rPr>
              <a:t>Khi đèn sáng bình thường thì dòng điện chạy qua đèn có cường độ là</a:t>
            </a:r>
            <a:endParaRPr lang="vi-VN" sz="2400" b="1" dirty="0">
              <a:solidFill>
                <a:srgbClr val="00B0F0"/>
              </a:solidFill>
            </a:endParaRPr>
          </a:p>
        </p:txBody>
      </p:sp>
      <mc:AlternateContent xmlns:mc="http://schemas.openxmlformats.org/markup-compatibility/2006">
        <mc:Choice xmlns:a14="http://schemas.microsoft.com/office/drawing/2010/main" Requires="a14">
          <p:sp>
            <p:nvSpPr>
              <p:cNvPr id="4" name="Rectangle 3"/>
              <p:cNvSpPr/>
              <p:nvPr/>
            </p:nvSpPr>
            <p:spPr>
              <a:xfrm>
                <a:off x="3590287" y="2485280"/>
                <a:ext cx="926857" cy="916982"/>
              </a:xfrm>
              <a:prstGeom prst="rect">
                <a:avLst/>
              </a:prstGeom>
            </p:spPr>
            <p:txBody>
              <a:bodyPr wrap="none">
                <a:spAutoFit/>
              </a:bodyPr>
              <a:lstStyle/>
              <a:p>
                <a:pPr>
                  <a:lnSpc>
                    <a:spcPct val="150000"/>
                  </a:lnSpc>
                </a:pPr>
                <a:r>
                  <a:rPr lang="en-US" altLang="en-US" sz="2400" b="1" dirty="0">
                    <a:solidFill>
                      <a:srgbClr val="00B0F0"/>
                    </a:solidFill>
                    <a:latin typeface="Open Sans"/>
                  </a:rPr>
                  <a:t>I = </a:t>
                </a:r>
                <a14:m>
                  <m:oMath xmlns:m="http://schemas.openxmlformats.org/officeDocument/2006/math">
                    <m:f>
                      <m:fPr>
                        <m:ctrlPr>
                          <a:rPr lang="en-US" altLang="en-US" sz="2400" b="1" i="1" smtClean="0">
                            <a:solidFill>
                              <a:srgbClr val="00B0F0"/>
                            </a:solidFill>
                            <a:latin typeface="Cambria Math" panose="02040503050406030204" pitchFamily="18" charset="0"/>
                          </a:rPr>
                        </m:ctrlPr>
                      </m:fPr>
                      <m:num>
                        <m:r>
                          <m:rPr>
                            <m:nor/>
                          </m:rPr>
                          <a:rPr lang="de-DE" altLang="vi-VN" sz="2400" b="1" dirty="0">
                            <a:solidFill>
                              <a:srgbClr val="00B0F0"/>
                            </a:solidFill>
                            <a:latin typeface=".VnCommercial ScriptH" panose="020B7200000000000000" pitchFamily="34" charset="0"/>
                          </a:rPr>
                          <m:t>P</m:t>
                        </m:r>
                      </m:num>
                      <m:den>
                        <m:r>
                          <m:rPr>
                            <m:nor/>
                          </m:rPr>
                          <a:rPr lang="en-US" altLang="en-US" sz="2400" b="1" dirty="0">
                            <a:solidFill>
                              <a:srgbClr val="00B0F0"/>
                            </a:solidFill>
                            <a:latin typeface="Open Sans"/>
                          </a:rPr>
                          <m:t>U</m:t>
                        </m:r>
                        <m:r>
                          <m:rPr>
                            <m:nor/>
                          </m:rPr>
                          <a:rPr lang="vi-VN" sz="2400" b="1" dirty="0">
                            <a:solidFill>
                              <a:srgbClr val="00B0F0"/>
                            </a:solidFill>
                          </a:rPr>
                          <m:t> </m:t>
                        </m:r>
                      </m:den>
                    </m:f>
                  </m:oMath>
                </a14:m>
                <a:endParaRPr lang="vi-VN" sz="2400" b="1" dirty="0">
                  <a:solidFill>
                    <a:srgbClr val="00B0F0"/>
                  </a:solidFill>
                </a:endParaRPr>
              </a:p>
            </p:txBody>
          </p:sp>
        </mc:Choice>
        <mc:Fallback>
          <p:sp>
            <p:nvSpPr>
              <p:cNvPr id="4" name="Rectangle 3"/>
              <p:cNvSpPr>
                <a:spLocks noRot="1" noChangeAspect="1" noMove="1" noResize="1" noEditPoints="1" noAdjustHandles="1" noChangeArrowheads="1" noChangeShapeType="1" noTextEdit="1"/>
              </p:cNvSpPr>
              <p:nvPr/>
            </p:nvSpPr>
            <p:spPr>
              <a:xfrm>
                <a:off x="3590287" y="2485280"/>
                <a:ext cx="926857" cy="916982"/>
              </a:xfrm>
              <a:prstGeom prst="rect">
                <a:avLst/>
              </a:prstGeom>
              <a:blipFill>
                <a:blip r:embed="rId2"/>
                <a:stretch>
                  <a:fillRect l="-10526"/>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4451959" y="2405124"/>
                <a:ext cx="705642" cy="993157"/>
              </a:xfrm>
              <a:prstGeom prst="rect">
                <a:avLst/>
              </a:prstGeom>
            </p:spPr>
            <p:txBody>
              <a:bodyPr wrap="none">
                <a:spAutoFit/>
              </a:bodyPr>
              <a:lstStyle/>
              <a:p>
                <a:pPr>
                  <a:lnSpc>
                    <a:spcPct val="150000"/>
                  </a:lnSpc>
                </a:pPr>
                <a:r>
                  <a:rPr lang="en-US" altLang="en-US" sz="2400" b="1" dirty="0">
                    <a:solidFill>
                      <a:srgbClr val="00B0F0"/>
                    </a:solidFill>
                    <a:latin typeface="Open Sans"/>
                  </a:rPr>
                  <a:t>= </a:t>
                </a:r>
                <a14:m>
                  <m:oMath xmlns:m="http://schemas.openxmlformats.org/officeDocument/2006/math">
                    <m:f>
                      <m:fPr>
                        <m:ctrlPr>
                          <a:rPr lang="en-US" altLang="en-US" sz="2400" b="1" i="1">
                            <a:solidFill>
                              <a:srgbClr val="00B0F0"/>
                            </a:solidFill>
                            <a:latin typeface="Cambria Math" panose="02040503050406030204" pitchFamily="18" charset="0"/>
                          </a:rPr>
                        </m:ctrlPr>
                      </m:fPr>
                      <m:num>
                        <m:r>
                          <m:rPr>
                            <m:nor/>
                          </m:rPr>
                          <a:rPr lang="en-US" altLang="vi-VN" sz="2400" b="1" i="0" dirty="0" smtClean="0">
                            <a:solidFill>
                              <a:srgbClr val="00B0F0"/>
                            </a:solidFill>
                            <a:latin typeface="Times New Roman" panose="02020603050405020304" pitchFamily="18" charset="0"/>
                            <a:cs typeface="Times New Roman" panose="02020603050405020304" pitchFamily="18" charset="0"/>
                          </a:rPr>
                          <m:t>3</m:t>
                        </m:r>
                      </m:num>
                      <m:den>
                        <m:r>
                          <m:rPr>
                            <m:nor/>
                          </m:rPr>
                          <a:rPr lang="en-US" altLang="en-US" sz="2400" b="1" i="0" dirty="0" smtClean="0">
                            <a:solidFill>
                              <a:srgbClr val="00B0F0"/>
                            </a:solidFill>
                            <a:latin typeface="Open Sans"/>
                          </a:rPr>
                          <m:t>6</m:t>
                        </m:r>
                        <m:r>
                          <m:rPr>
                            <m:nor/>
                          </m:rPr>
                          <a:rPr lang="vi-VN" sz="2400" b="1" dirty="0">
                            <a:solidFill>
                              <a:srgbClr val="00B0F0"/>
                            </a:solidFill>
                          </a:rPr>
                          <m:t> </m:t>
                        </m:r>
                      </m:den>
                    </m:f>
                  </m:oMath>
                </a14:m>
                <a:endParaRPr lang="vi-VN" sz="2400" b="1" dirty="0">
                  <a:solidFill>
                    <a:srgbClr val="00B0F0"/>
                  </a:solidFill>
                </a:endParaRPr>
              </a:p>
            </p:txBody>
          </p:sp>
        </mc:Choice>
        <mc:Fallback>
          <p:sp>
            <p:nvSpPr>
              <p:cNvPr id="5" name="Rectangle 4"/>
              <p:cNvSpPr>
                <a:spLocks noRot="1" noChangeAspect="1" noMove="1" noResize="1" noEditPoints="1" noAdjustHandles="1" noChangeArrowheads="1" noChangeShapeType="1" noTextEdit="1"/>
              </p:cNvSpPr>
              <p:nvPr/>
            </p:nvSpPr>
            <p:spPr>
              <a:xfrm>
                <a:off x="4451959" y="2405124"/>
                <a:ext cx="705642" cy="993157"/>
              </a:xfrm>
              <a:prstGeom prst="rect">
                <a:avLst/>
              </a:prstGeom>
              <a:blipFill>
                <a:blip r:embed="rId3"/>
                <a:stretch>
                  <a:fillRect l="-12931"/>
                </a:stretch>
              </a:blipFill>
            </p:spPr>
            <p:txBody>
              <a:bodyPr/>
              <a:lstStyle/>
              <a:p>
                <a:r>
                  <a:rPr lang="vi-VN">
                    <a:noFill/>
                  </a:rPr>
                  <a:t> </a:t>
                </a:r>
              </a:p>
            </p:txBody>
          </p:sp>
        </mc:Fallback>
      </mc:AlternateContent>
      <p:sp>
        <p:nvSpPr>
          <p:cNvPr id="6" name="Rectangle 5"/>
          <p:cNvSpPr/>
          <p:nvPr/>
        </p:nvSpPr>
        <p:spPr>
          <a:xfrm>
            <a:off x="5157601" y="2669947"/>
            <a:ext cx="1099981" cy="646331"/>
          </a:xfrm>
          <a:prstGeom prst="rect">
            <a:avLst/>
          </a:prstGeom>
        </p:spPr>
        <p:txBody>
          <a:bodyPr wrap="none">
            <a:spAutoFit/>
          </a:bodyPr>
          <a:lstStyle/>
          <a:p>
            <a:pPr lvl="0" eaLnBrk="0" fontAlgn="base" hangingPunct="0">
              <a:lnSpc>
                <a:spcPct val="150000"/>
              </a:lnSpc>
              <a:spcBef>
                <a:spcPct val="0"/>
              </a:spcBef>
              <a:spcAft>
                <a:spcPct val="0"/>
              </a:spcAft>
            </a:pPr>
            <a:r>
              <a:rPr lang="en-US" altLang="en-US" sz="2400" b="1" dirty="0">
                <a:solidFill>
                  <a:srgbClr val="00B0F0"/>
                </a:solidFill>
                <a:latin typeface="Open Sans"/>
              </a:rPr>
              <a:t>= 0,5A</a:t>
            </a:r>
            <a:endParaRPr lang="en-US" altLang="en-US" sz="2400" b="1" dirty="0">
              <a:solidFill>
                <a:srgbClr val="00B0F0"/>
              </a:solidFill>
            </a:endParaRPr>
          </a:p>
        </p:txBody>
      </p:sp>
      <p:cxnSp>
        <p:nvCxnSpPr>
          <p:cNvPr id="11" name="Straight Connector 10"/>
          <p:cNvCxnSpPr/>
          <p:nvPr/>
        </p:nvCxnSpPr>
        <p:spPr>
          <a:xfrm>
            <a:off x="3062559" y="1346508"/>
            <a:ext cx="2642" cy="4471060"/>
          </a:xfrm>
          <a:prstGeom prst="line">
            <a:avLst/>
          </a:prstGeom>
          <a:ln w="38100"/>
        </p:spPr>
        <p:style>
          <a:lnRef idx="1">
            <a:schemeClr val="dk1"/>
          </a:lnRef>
          <a:fillRef idx="0">
            <a:schemeClr val="dk1"/>
          </a:fillRef>
          <a:effectRef idx="0">
            <a:schemeClr val="dk1"/>
          </a:effectRef>
          <a:fontRef idx="minor">
            <a:schemeClr val="tx1"/>
          </a:fontRef>
        </p:style>
      </p:cxnSp>
      <p:sp>
        <p:nvSpPr>
          <p:cNvPr id="13"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5575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Oval 16"/>
          <p:cNvSpPr/>
          <p:nvPr/>
        </p:nvSpPr>
        <p:spPr>
          <a:xfrm>
            <a:off x="867476" y="2875484"/>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277091" y="676915"/>
            <a:ext cx="11817927" cy="830997"/>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400" b="1" u="sng" dirty="0">
                <a:solidFill>
                  <a:srgbClr val="FF0000"/>
                </a:solidFill>
              </a:rPr>
              <a:t>Bài </a:t>
            </a:r>
            <a:r>
              <a:rPr lang="en-US" sz="2400" b="1" u="sng" dirty="0" smtClean="0">
                <a:solidFill>
                  <a:srgbClr val="FF0000"/>
                </a:solidFill>
              </a:rPr>
              <a:t>12.</a:t>
            </a:r>
            <a:r>
              <a:rPr lang="vi-VN" sz="2400" b="1" u="sng" dirty="0" smtClean="0">
                <a:solidFill>
                  <a:srgbClr val="FF0000"/>
                </a:solidFill>
              </a:rPr>
              <a:t>13:</a:t>
            </a:r>
            <a:r>
              <a:rPr lang="vi-VN" sz="2400" b="1" dirty="0"/>
              <a:t> Trên một bàn là có ghi 220V – 1100W. Khi bàn là này hoạt động bình thường thì nó có điện trở là bao nhiêu.?</a:t>
            </a:r>
            <a:endParaRPr lang="en-US" altLang="vi-VN" sz="2400" b="1" dirty="0">
              <a:latin typeface="Times New Roman" panose="02020603050405020304" pitchFamily="18" charset="0"/>
            </a:endParaRPr>
          </a:p>
        </p:txBody>
      </p:sp>
      <p:cxnSp>
        <p:nvCxnSpPr>
          <p:cNvPr id="4" name="Straight Connector 3"/>
          <p:cNvCxnSpPr/>
          <p:nvPr/>
        </p:nvCxnSpPr>
        <p:spPr>
          <a:xfrm flipH="1">
            <a:off x="2915929" y="1507912"/>
            <a:ext cx="9236" cy="4304805"/>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586186" y="1612136"/>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p:nvPr/>
        </p:nvSpPr>
        <p:spPr>
          <a:xfrm>
            <a:off x="1010518" y="1721322"/>
            <a:ext cx="1546179" cy="2308324"/>
          </a:xfrm>
          <a:prstGeom prst="rect">
            <a:avLst/>
          </a:prstGeom>
        </p:spPr>
        <p:txBody>
          <a:bodyPr wrap="square">
            <a:spAutoFit/>
          </a:bodyPr>
          <a:lstStyle/>
          <a:p>
            <a:pPr marL="342900" indent="-342900" algn="just">
              <a:lnSpc>
                <a:spcPct val="150000"/>
              </a:lnSpc>
              <a:buAutoNum type="alphaUcPeriod"/>
            </a:pPr>
            <a:r>
              <a:rPr lang="el-GR" sz="2400" b="1" i="0" dirty="0" smtClean="0">
                <a:solidFill>
                  <a:srgbClr val="7030A0"/>
                </a:solidFill>
                <a:effectLst/>
                <a:latin typeface="Open Sans"/>
              </a:rPr>
              <a:t>0,2Ω</a:t>
            </a:r>
            <a:r>
              <a:rPr lang="en-US" sz="2400" b="1" i="0" dirty="0" smtClean="0">
                <a:solidFill>
                  <a:srgbClr val="7030A0"/>
                </a:solidFill>
                <a:effectLst/>
                <a:latin typeface="Open Sans"/>
              </a:rPr>
              <a:t>                         </a:t>
            </a:r>
          </a:p>
          <a:p>
            <a:pPr marL="342900" indent="-342900" algn="just">
              <a:lnSpc>
                <a:spcPct val="150000"/>
              </a:lnSpc>
              <a:buAutoNum type="alphaUcPeriod"/>
            </a:pPr>
            <a:r>
              <a:rPr lang="el-GR" sz="2400" b="1" i="0" dirty="0" smtClean="0">
                <a:solidFill>
                  <a:srgbClr val="7030A0"/>
                </a:solidFill>
                <a:effectLst/>
                <a:latin typeface="Open Sans"/>
              </a:rPr>
              <a:t>5Ω</a:t>
            </a:r>
            <a:endParaRPr lang="en-US" sz="2400" b="1" dirty="0">
              <a:solidFill>
                <a:srgbClr val="7030A0"/>
              </a:solidFill>
              <a:latin typeface="Open Sans"/>
            </a:endParaRPr>
          </a:p>
          <a:p>
            <a:pPr marL="342900" indent="-342900" algn="just">
              <a:lnSpc>
                <a:spcPct val="150000"/>
              </a:lnSpc>
              <a:buAutoNum type="alphaUcPeriod"/>
            </a:pPr>
            <a:r>
              <a:rPr lang="el-GR" sz="2400" b="1" i="0" dirty="0" smtClean="0">
                <a:solidFill>
                  <a:srgbClr val="7030A0"/>
                </a:solidFill>
                <a:effectLst/>
                <a:latin typeface="Open Sans"/>
              </a:rPr>
              <a:t>44Ω</a:t>
            </a:r>
            <a:r>
              <a:rPr lang="en-US" sz="2400" b="1" i="0" dirty="0" smtClean="0">
                <a:solidFill>
                  <a:srgbClr val="7030A0"/>
                </a:solidFill>
                <a:effectLst/>
                <a:latin typeface="Open Sans"/>
              </a:rPr>
              <a:t>                        </a:t>
            </a:r>
          </a:p>
          <a:p>
            <a:pPr algn="just">
              <a:lnSpc>
                <a:spcPct val="150000"/>
              </a:lnSpc>
            </a:pPr>
            <a:r>
              <a:rPr lang="el-GR" sz="2400" b="1" i="0" dirty="0" smtClean="0">
                <a:solidFill>
                  <a:srgbClr val="7030A0"/>
                </a:solidFill>
                <a:effectLst/>
                <a:latin typeface="Open Sans"/>
              </a:rPr>
              <a:t>D. 5500Ω</a:t>
            </a:r>
            <a:endParaRPr lang="el-GR" sz="2400" b="1" i="0" dirty="0">
              <a:solidFill>
                <a:srgbClr val="7030A0"/>
              </a:solidFill>
              <a:effectLst/>
              <a:latin typeface="Open Sans"/>
            </a:endParaRPr>
          </a:p>
        </p:txBody>
      </p:sp>
      <p:sp>
        <p:nvSpPr>
          <p:cNvPr id="7" name="Rectangle 1"/>
          <p:cNvSpPr>
            <a:spLocks noChangeArrowheads="1"/>
          </p:cNvSpPr>
          <p:nvPr/>
        </p:nvSpPr>
        <p:spPr bwMode="auto">
          <a:xfrm>
            <a:off x="3243941" y="4492353"/>
            <a:ext cx="18928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7030A0"/>
                </a:solidFill>
                <a:effectLst/>
                <a:latin typeface="Open Sans"/>
              </a:rPr>
              <a:t>Chọn C</a:t>
            </a:r>
            <a:endParaRPr kumimoji="0" lang="en-US" altLang="en-US" sz="2400" b="1" i="0" u="none" strike="noStrike" cap="none" normalizeH="0" baseline="0" dirty="0" smtClean="0">
              <a:ln>
                <a:noFill/>
              </a:ln>
              <a:solidFill>
                <a:srgbClr val="7030A0"/>
              </a:solidFill>
              <a:effectLst/>
            </a:endParaRPr>
          </a:p>
        </p:txBody>
      </p:sp>
      <p:pic>
        <p:nvPicPr>
          <p:cNvPr id="14338"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186" y="3227381"/>
            <a:ext cx="1033196" cy="929914"/>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Giải bài tập Vật lý lớp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6171" y="3166712"/>
            <a:ext cx="2646603" cy="10915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170692" y="2295450"/>
            <a:ext cx="8591817" cy="830997"/>
          </a:xfrm>
          <a:prstGeom prst="rect">
            <a:avLst/>
          </a:prstGeom>
        </p:spPr>
        <p:txBody>
          <a:bodyPr wrap="square">
            <a:spAutoFit/>
          </a:bodyPr>
          <a:lstStyle/>
          <a:p>
            <a:pPr lvl="0" eaLnBrk="0" fontAlgn="base" hangingPunct="0">
              <a:spcBef>
                <a:spcPct val="0"/>
              </a:spcBef>
              <a:spcAft>
                <a:spcPct val="0"/>
              </a:spcAft>
            </a:pPr>
            <a:r>
              <a:rPr lang="en-US" altLang="en-US" sz="2400" b="1" dirty="0">
                <a:solidFill>
                  <a:srgbClr val="7030A0"/>
                </a:solidFill>
                <a:latin typeface="Open Sans"/>
              </a:rPr>
              <a:t>Khi bàn là này hoạt động bình thường thì nó có điện trở là:</a:t>
            </a:r>
            <a:endParaRPr lang="en-US" altLang="en-US" sz="2400" b="1" dirty="0">
              <a:solidFill>
                <a:srgbClr val="7030A0"/>
              </a:solidFill>
            </a:endParaRPr>
          </a:p>
        </p:txBody>
      </p:sp>
      <p:cxnSp>
        <p:nvCxnSpPr>
          <p:cNvPr id="10" name="Straight Arrow Connector 9"/>
          <p:cNvCxnSpPr/>
          <p:nvPr/>
        </p:nvCxnSpPr>
        <p:spPr>
          <a:xfrm>
            <a:off x="4760259" y="3692338"/>
            <a:ext cx="376517"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010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barn(inVertical)">
                                      <p:cBhvr>
                                        <p:cTn id="12" dur="500"/>
                                        <p:tgtEl>
                                          <p:spTgt spid="1433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339"/>
                                        </p:tgtEl>
                                        <p:attrNameLst>
                                          <p:attrName>style.visibility</p:attrName>
                                        </p:attrNameLst>
                                      </p:cBhvr>
                                      <p:to>
                                        <p:strVal val="visible"/>
                                      </p:to>
                                    </p:set>
                                    <p:animEffect transition="in" filter="barn(inVertical)">
                                      <p:cBhvr>
                                        <p:cTn id="22" dur="500"/>
                                        <p:tgtEl>
                                          <p:spTgt spid="1433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Oval 20"/>
          <p:cNvSpPr/>
          <p:nvPr/>
        </p:nvSpPr>
        <p:spPr>
          <a:xfrm>
            <a:off x="926853" y="2426429"/>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926853" y="745240"/>
            <a:ext cx="1052830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14:</a:t>
            </a:r>
            <a:r>
              <a:rPr lang="vi-VN" sz="2000" b="1" u="sng" dirty="0">
                <a:solidFill>
                  <a:srgbClr val="FF0000"/>
                </a:solidFill>
              </a:rPr>
              <a:t> </a:t>
            </a:r>
            <a:r>
              <a:rPr lang="vi-VN" sz="2000" b="1" dirty="0"/>
              <a:t>Trên bóng đèn Đ</a:t>
            </a:r>
            <a:r>
              <a:rPr lang="vi-VN" sz="2000" b="1" baseline="-25000" dirty="0"/>
              <a:t>1</a:t>
            </a:r>
            <a:r>
              <a:rPr lang="vi-VN" sz="2000" b="1" dirty="0"/>
              <a:t> có ghi 220 – 100W, trên bóng đèn, Đ</a:t>
            </a:r>
            <a:r>
              <a:rPr lang="vi-VN" sz="2000" b="1" baseline="-25000" dirty="0"/>
              <a:t>2</a:t>
            </a:r>
            <a:r>
              <a:rPr lang="vi-VN" sz="2000" b="1" dirty="0"/>
              <a:t> có ghi 220V – 25W. Khi sáng bình thường, điện trở tương ứng R</a:t>
            </a:r>
            <a:r>
              <a:rPr lang="vi-VN" sz="2000" b="1" baseline="-25000" dirty="0"/>
              <a:t>1</a:t>
            </a:r>
            <a:r>
              <a:rPr lang="vi-VN" sz="2000" b="1" dirty="0"/>
              <a:t> và R</a:t>
            </a:r>
            <a:r>
              <a:rPr lang="vi-VN" sz="2000" b="1" baseline="-25000" dirty="0"/>
              <a:t>2</a:t>
            </a:r>
            <a:r>
              <a:rPr lang="vi-VN" sz="2000" b="1" dirty="0"/>
              <a:t> của dây tóc bóng đèn này có mối quan hệ như thế nào dưới đây?</a:t>
            </a:r>
            <a:endParaRPr lang="en-US" altLang="vi-VN" sz="2000" b="1" dirty="0">
              <a:latin typeface="Times New Roman" panose="02020603050405020304" pitchFamily="18" charset="0"/>
            </a:endParaRPr>
          </a:p>
        </p:txBody>
      </p:sp>
      <p:sp>
        <p:nvSpPr>
          <p:cNvPr id="38" name="Text Box 5"/>
          <p:cNvSpPr txBox="1">
            <a:spLocks noChangeArrowheads="1"/>
          </p:cNvSpPr>
          <p:nvPr/>
        </p:nvSpPr>
        <p:spPr bwMode="auto">
          <a:xfrm>
            <a:off x="5234608" y="23070"/>
            <a:ext cx="2981740" cy="523220"/>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TẬP SBT</a:t>
            </a:r>
            <a:endParaRPr lang="en-US" sz="2800" b="1" dirty="0">
              <a:solidFill>
                <a:srgbClr val="000066"/>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3053539" y="1778619"/>
            <a:ext cx="14514" cy="4067299"/>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4239638" y="169438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3" name="Rectangle 1"/>
          <p:cNvSpPr>
            <a:spLocks noChangeArrowheads="1"/>
          </p:cNvSpPr>
          <p:nvPr/>
        </p:nvSpPr>
        <p:spPr bwMode="auto">
          <a:xfrm>
            <a:off x="1023046" y="1959853"/>
            <a:ext cx="175967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just" defTabSz="914400" rtl="0" eaLnBrk="0" fontAlgn="base" latinLnBrk="0" hangingPunct="0">
              <a:lnSpc>
                <a:spcPct val="150000"/>
              </a:lnSpc>
              <a:spcBef>
                <a:spcPct val="0"/>
              </a:spcBef>
              <a:spcAft>
                <a:spcPct val="0"/>
              </a:spcAft>
              <a:buClrTx/>
              <a:buSzTx/>
              <a:buFontTx/>
              <a:buAutoNum type="alphaUcPeriod"/>
              <a:tabLst/>
            </a:pPr>
            <a:r>
              <a:rPr kumimoji="0" lang="en-US" altLang="en-US" sz="2000" b="1" i="0" u="none" strike="noStrike" cap="none" normalizeH="0" baseline="0" dirty="0" smtClean="0">
                <a:ln>
                  <a:noFill/>
                </a:ln>
                <a:solidFill>
                  <a:srgbClr val="00B050"/>
                </a:solidFill>
                <a:effectLst/>
                <a:latin typeface="Open Sans"/>
              </a:rPr>
              <a:t>R</a:t>
            </a:r>
            <a:r>
              <a:rPr kumimoji="0" lang="en-US" altLang="en-US" sz="2000" b="1" i="0" u="none" strike="noStrike" cap="none" normalizeH="0" baseline="-30000" dirty="0" smtClean="0">
                <a:ln>
                  <a:noFill/>
                </a:ln>
                <a:solidFill>
                  <a:srgbClr val="00B050"/>
                </a:solidFill>
                <a:effectLst/>
                <a:latin typeface="Open Sans"/>
              </a:rPr>
              <a:t>1</a:t>
            </a:r>
            <a:r>
              <a:rPr kumimoji="0" lang="en-US" altLang="en-US" sz="2000" b="1" i="0" u="none" strike="noStrike" cap="none" normalizeH="0" baseline="0" dirty="0" smtClean="0">
                <a:ln>
                  <a:noFill/>
                </a:ln>
                <a:solidFill>
                  <a:srgbClr val="00B050"/>
                </a:solidFill>
                <a:effectLst/>
                <a:latin typeface="Open Sans"/>
              </a:rPr>
              <a:t> = 4R</a:t>
            </a:r>
            <a:r>
              <a:rPr kumimoji="0" lang="en-US" altLang="en-US" sz="2000" b="1" i="0" u="none" strike="noStrike" cap="none" normalizeH="0" baseline="-30000" dirty="0" smtClean="0">
                <a:ln>
                  <a:noFill/>
                </a:ln>
                <a:solidFill>
                  <a:srgbClr val="00B050"/>
                </a:solidFill>
                <a:effectLst/>
                <a:latin typeface="Open Sans"/>
              </a:rPr>
              <a:t>2</a:t>
            </a:r>
            <a:r>
              <a:rPr lang="en-US" altLang="en-US" sz="2000" b="1" dirty="0">
                <a:solidFill>
                  <a:srgbClr val="00B050"/>
                </a:solidFill>
              </a:rPr>
              <a:t> </a:t>
            </a:r>
            <a:r>
              <a:rPr lang="en-US" altLang="en-US" sz="2000" b="1" dirty="0" smtClean="0">
                <a:solidFill>
                  <a:srgbClr val="00B050"/>
                </a:solidFill>
              </a:rPr>
              <a:t>                         </a:t>
            </a:r>
          </a:p>
          <a:p>
            <a:pPr marL="342900" marR="0" lvl="0" indent="-342900" algn="just" defTabSz="914400" rtl="0" eaLnBrk="0" fontAlgn="base" latinLnBrk="0" hangingPunct="0">
              <a:lnSpc>
                <a:spcPct val="150000"/>
              </a:lnSpc>
              <a:spcBef>
                <a:spcPct val="0"/>
              </a:spcBef>
              <a:spcAft>
                <a:spcPct val="0"/>
              </a:spcAft>
              <a:buClrTx/>
              <a:buSzTx/>
              <a:buFontTx/>
              <a:buAutoNum type="alphaUcPeriod"/>
              <a:tabLst/>
            </a:pPr>
            <a:r>
              <a:rPr kumimoji="0" lang="en-US" altLang="en-US" sz="2000" b="1" i="0" u="none" strike="noStrike" cap="none" normalizeH="0" baseline="0" dirty="0" smtClean="0">
                <a:ln>
                  <a:noFill/>
                </a:ln>
                <a:solidFill>
                  <a:srgbClr val="00B050"/>
                </a:solidFill>
                <a:effectLst/>
                <a:latin typeface="Open Sans"/>
              </a:rPr>
              <a:t>4R</a:t>
            </a:r>
            <a:r>
              <a:rPr kumimoji="0" lang="en-US" altLang="en-US" sz="2000" b="1" i="0" u="none" strike="noStrike" cap="none" normalizeH="0" baseline="-30000" dirty="0" smtClean="0">
                <a:ln>
                  <a:noFill/>
                </a:ln>
                <a:solidFill>
                  <a:srgbClr val="00B050"/>
                </a:solidFill>
                <a:effectLst/>
                <a:latin typeface="Open Sans"/>
              </a:rPr>
              <a:t>1</a:t>
            </a:r>
            <a:r>
              <a:rPr kumimoji="0" lang="en-US" altLang="en-US" sz="2000" b="1" i="0" u="none" strike="noStrike" cap="none" normalizeH="0" baseline="0" dirty="0" smtClean="0">
                <a:ln>
                  <a:noFill/>
                </a:ln>
                <a:solidFill>
                  <a:srgbClr val="00B050"/>
                </a:solidFill>
                <a:effectLst/>
                <a:latin typeface="Open Sans"/>
              </a:rPr>
              <a:t> = R</a:t>
            </a:r>
            <a:r>
              <a:rPr kumimoji="0" lang="en-US" altLang="en-US" sz="2000" b="1" i="0" u="none" strike="noStrike" cap="none" normalizeH="0" baseline="-30000" dirty="0" smtClean="0">
                <a:ln>
                  <a:noFill/>
                </a:ln>
                <a:solidFill>
                  <a:srgbClr val="00B050"/>
                </a:solidFill>
                <a:effectLst/>
                <a:latin typeface="Open Sans"/>
              </a:rPr>
              <a:t>2</a:t>
            </a:r>
          </a:p>
          <a:p>
            <a:pPr marL="342900" marR="0" lvl="0" indent="-342900" algn="just" defTabSz="914400" rtl="0" eaLnBrk="0" fontAlgn="base" latinLnBrk="0" hangingPunct="0">
              <a:lnSpc>
                <a:spcPct val="150000"/>
              </a:lnSpc>
              <a:spcBef>
                <a:spcPct val="0"/>
              </a:spcBef>
              <a:spcAft>
                <a:spcPct val="0"/>
              </a:spcAft>
              <a:buClrTx/>
              <a:buSzTx/>
              <a:buFontTx/>
              <a:buAutoNum type="alphaUcPeriod"/>
              <a:tabLst/>
            </a:pPr>
            <a:r>
              <a:rPr kumimoji="0" lang="en-US" altLang="en-US" sz="2000" b="1" i="0" u="none" strike="noStrike" cap="none" normalizeH="0" baseline="0" dirty="0" smtClean="0">
                <a:ln>
                  <a:noFill/>
                </a:ln>
                <a:solidFill>
                  <a:srgbClr val="00B050"/>
                </a:solidFill>
                <a:effectLst/>
                <a:latin typeface="Open Sans"/>
              </a:rPr>
              <a:t>R</a:t>
            </a:r>
            <a:r>
              <a:rPr kumimoji="0" lang="en-US" altLang="en-US" sz="2000" b="1" i="0" u="none" strike="noStrike" cap="none" normalizeH="0" baseline="-30000" dirty="0" smtClean="0">
                <a:ln>
                  <a:noFill/>
                </a:ln>
                <a:solidFill>
                  <a:srgbClr val="00B050"/>
                </a:solidFill>
                <a:effectLst/>
                <a:latin typeface="Open Sans"/>
              </a:rPr>
              <a:t>1</a:t>
            </a:r>
            <a:r>
              <a:rPr kumimoji="0" lang="en-US" altLang="en-US" sz="2000" b="1" i="0" u="none" strike="noStrike" cap="none" normalizeH="0" baseline="0" dirty="0" smtClean="0">
                <a:ln>
                  <a:noFill/>
                </a:ln>
                <a:solidFill>
                  <a:srgbClr val="00B050"/>
                </a:solidFill>
                <a:effectLst/>
                <a:latin typeface="Open Sans"/>
              </a:rPr>
              <a:t> = 16R</a:t>
            </a:r>
            <a:r>
              <a:rPr kumimoji="0" lang="en-US" altLang="en-US" sz="2000" b="1" i="0" u="none" strike="noStrike" cap="none" normalizeH="0" baseline="-30000" dirty="0" smtClean="0">
                <a:ln>
                  <a:noFill/>
                </a:ln>
                <a:solidFill>
                  <a:srgbClr val="00B050"/>
                </a:solidFill>
                <a:effectLst/>
                <a:latin typeface="Open Sans"/>
              </a:rPr>
              <a:t>2</a:t>
            </a:r>
            <a:r>
              <a:rPr lang="en-US" altLang="en-US" sz="2000" b="1" dirty="0">
                <a:solidFill>
                  <a:srgbClr val="00B050"/>
                </a:solidFill>
              </a:rPr>
              <a:t> </a:t>
            </a:r>
            <a:r>
              <a:rPr lang="en-US" altLang="en-US" sz="2000" b="1" dirty="0" smtClean="0">
                <a:solidFill>
                  <a:srgbClr val="00B050"/>
                </a:solidFill>
              </a:rPr>
              <a:t>                       </a:t>
            </a:r>
          </a:p>
          <a:p>
            <a:pPr marL="342900" marR="0" lvl="0" indent="-342900" algn="just" defTabSz="914400" rtl="0" eaLnBrk="0" fontAlgn="base" latinLnBrk="0" hangingPunct="0">
              <a:lnSpc>
                <a:spcPct val="150000"/>
              </a:lnSpc>
              <a:spcBef>
                <a:spcPct val="0"/>
              </a:spcBef>
              <a:spcAft>
                <a:spcPct val="0"/>
              </a:spcAft>
              <a:buClrTx/>
              <a:buSzTx/>
              <a:buFontTx/>
              <a:buAutoNum type="alphaUcPeriod"/>
              <a:tabLst/>
            </a:pPr>
            <a:r>
              <a:rPr kumimoji="0" lang="en-US" altLang="en-US" sz="2000" b="1" i="0" u="none" strike="noStrike" cap="none" normalizeH="0" baseline="0" dirty="0" smtClean="0">
                <a:ln>
                  <a:noFill/>
                </a:ln>
                <a:solidFill>
                  <a:srgbClr val="00B050"/>
                </a:solidFill>
                <a:effectLst/>
                <a:latin typeface="Open Sans"/>
              </a:rPr>
              <a:t>16R</a:t>
            </a:r>
            <a:r>
              <a:rPr kumimoji="0" lang="en-US" altLang="en-US" sz="2000" b="1" i="0" u="none" strike="noStrike" cap="none" normalizeH="0" baseline="-30000" dirty="0" smtClean="0">
                <a:ln>
                  <a:noFill/>
                </a:ln>
                <a:solidFill>
                  <a:srgbClr val="00B050"/>
                </a:solidFill>
                <a:effectLst/>
                <a:latin typeface="Open Sans"/>
              </a:rPr>
              <a:t>1</a:t>
            </a:r>
            <a:r>
              <a:rPr kumimoji="0" lang="en-US" altLang="en-US" sz="2000" b="1" i="0" u="none" strike="noStrike" cap="none" normalizeH="0" baseline="0" dirty="0" smtClean="0">
                <a:ln>
                  <a:noFill/>
                </a:ln>
                <a:solidFill>
                  <a:srgbClr val="00B050"/>
                </a:solidFill>
                <a:effectLst/>
                <a:latin typeface="Open Sans"/>
              </a:rPr>
              <a:t> = R</a:t>
            </a:r>
            <a:r>
              <a:rPr kumimoji="0" lang="en-US" altLang="en-US" sz="2000" b="1" i="0" u="none" strike="noStrike" cap="none" normalizeH="0" baseline="-30000" dirty="0" smtClean="0">
                <a:ln>
                  <a:noFill/>
                </a:ln>
                <a:solidFill>
                  <a:srgbClr val="00B050"/>
                </a:solidFill>
                <a:effectLst/>
                <a:latin typeface="Open Sans"/>
              </a:rPr>
              <a:t>2</a:t>
            </a:r>
            <a:endParaRPr kumimoji="0" lang="en-US" altLang="en-US" sz="2000" b="1" i="0" u="none" strike="noStrike" cap="none" normalizeH="0" baseline="0" dirty="0" smtClean="0">
              <a:ln>
                <a:noFill/>
              </a:ln>
              <a:solidFill>
                <a:srgbClr val="00B050"/>
              </a:solidFill>
              <a:effectLst/>
            </a:endParaRPr>
          </a:p>
        </p:txBody>
      </p:sp>
      <p:sp>
        <p:nvSpPr>
          <p:cNvPr id="13" name="Rectangle 12"/>
          <p:cNvSpPr>
            <a:spLocks noChangeArrowheads="1"/>
          </p:cNvSpPr>
          <p:nvPr/>
        </p:nvSpPr>
        <p:spPr bwMode="auto">
          <a:xfrm>
            <a:off x="3365920" y="3879768"/>
            <a:ext cx="16081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70C0"/>
                </a:solidFill>
                <a:effectLst/>
                <a:latin typeface="Open Sans"/>
              </a:rPr>
              <a:t>=&gt; Chọn B. </a:t>
            </a:r>
            <a:endParaRPr kumimoji="0" lang="en-US" altLang="en-US" sz="2000" b="1" i="0" u="none" strike="noStrike" cap="none" normalizeH="0" baseline="0" dirty="0" smtClean="0">
              <a:ln>
                <a:noFill/>
              </a:ln>
              <a:solidFill>
                <a:srgbClr val="0070C0"/>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4" name="Rectangle 13"/>
              <p:cNvSpPr/>
              <p:nvPr/>
            </p:nvSpPr>
            <p:spPr>
              <a:xfrm>
                <a:off x="3347911" y="2190610"/>
                <a:ext cx="946862" cy="619721"/>
              </a:xfrm>
              <a:prstGeom prst="rect">
                <a:avLst/>
              </a:prstGeom>
            </p:spPr>
            <p:txBody>
              <a:bodyPr wrap="none">
                <a:spAutoFit/>
              </a:bodyPr>
              <a:lstStyle/>
              <a:p>
                <a14:m>
                  <m:oMath xmlns:m="http://schemas.openxmlformats.org/officeDocument/2006/math">
                    <m:sSub>
                      <m:sSubPr>
                        <m:ctrlPr>
                          <a:rPr lang="en-US" altLang="vi-VN" sz="2000" b="1" i="1" smtClean="0">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smtClean="0">
                            <a:solidFill>
                              <a:srgbClr val="0070C0"/>
                            </a:solidFill>
                            <a:latin typeface="Cambria Math" panose="02040503050406030204" pitchFamily="18" charset="0"/>
                          </a:rPr>
                          <m:t>𝟏</m:t>
                        </m:r>
                      </m:sub>
                    </m:sSub>
                  </m:oMath>
                </a14:m>
                <a:r>
                  <a:rPr lang="en-US" altLang="vi-VN" b="1" dirty="0" smtClean="0">
                    <a:solidFill>
                      <a:srgbClr val="0070C0"/>
                    </a:solidFill>
                  </a:rPr>
                  <a:t>  </a:t>
                </a:r>
                <a:r>
                  <a:rPr lang="en-US" altLang="vi-VN" sz="2000" b="1" dirty="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smtClean="0">
                                <a:solidFill>
                                  <a:srgbClr val="0070C0"/>
                                </a:solidFill>
                                <a:latin typeface="Cambria Math" panose="02040503050406030204" pitchFamily="18" charset="0"/>
                              </a:rPr>
                            </m:ctrlPr>
                          </m:sSubPr>
                          <m:e>
                            <m:r>
                              <a:rPr lang="en-US" altLang="vi-VN" sz="2000" b="1" i="1" smtClean="0">
                                <a:solidFill>
                                  <a:srgbClr val="0070C0"/>
                                </a:solidFill>
                                <a:latin typeface="Cambria Math" panose="02040503050406030204" pitchFamily="18" charset="0"/>
                              </a:rPr>
                              <m:t>𝑹</m:t>
                            </m:r>
                          </m:e>
                          <m:sub>
                            <m:r>
                              <a:rPr lang="en-US" altLang="vi-VN" sz="2000" b="1" i="1" smtClean="0">
                                <a:solidFill>
                                  <a:srgbClr val="0070C0"/>
                                </a:solidFill>
                                <a:latin typeface="Cambria Math" panose="02040503050406030204" pitchFamily="18" charset="0"/>
                              </a:rPr>
                              <m:t>𝟏</m:t>
                            </m:r>
                          </m:sub>
                        </m:sSub>
                      </m:den>
                    </m:f>
                  </m:oMath>
                </a14:m>
                <a:endParaRPr lang="vi-VN" sz="2000" b="1" dirty="0">
                  <a:solidFill>
                    <a:srgbClr val="0070C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3347911" y="2190610"/>
                <a:ext cx="946862" cy="619721"/>
              </a:xfrm>
              <a:prstGeom prst="rect">
                <a:avLst/>
              </a:prstGeom>
              <a:blipFill>
                <a:blip r:embed="rId2"/>
                <a:stretch>
                  <a:fillRect b="-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617563" y="2246603"/>
                <a:ext cx="946862" cy="619721"/>
              </a:xfrm>
              <a:prstGeom prst="rect">
                <a:avLst/>
              </a:prstGeom>
            </p:spPr>
            <p:txBody>
              <a:bodyPr wrap="none">
                <a:spAutoFit/>
              </a:bodyPr>
              <a:lstStyle/>
              <a:p>
                <a14:m>
                  <m:oMath xmlns:m="http://schemas.openxmlformats.org/officeDocument/2006/math">
                    <m:sSub>
                      <m:sSubPr>
                        <m:ctrlPr>
                          <a:rPr lang="en-US" altLang="vi-VN" sz="2000" b="1" i="1" smtClean="0">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smtClean="0">
                            <a:solidFill>
                              <a:srgbClr val="0070C0"/>
                            </a:solidFill>
                            <a:latin typeface="Cambria Math" panose="02040503050406030204" pitchFamily="18" charset="0"/>
                          </a:rPr>
                          <m:t>𝟐</m:t>
                        </m:r>
                      </m:sub>
                    </m:sSub>
                  </m:oMath>
                </a14:m>
                <a:r>
                  <a:rPr lang="en-US" altLang="vi-VN" b="1" dirty="0" smtClean="0">
                    <a:solidFill>
                      <a:srgbClr val="0070C0"/>
                    </a:solidFill>
                  </a:rPr>
                  <a:t>  </a:t>
                </a:r>
                <a:r>
                  <a:rPr lang="en-US" altLang="vi-VN" sz="2000" b="1" dirty="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smtClean="0">
                                <a:solidFill>
                                  <a:srgbClr val="0070C0"/>
                                </a:solidFill>
                                <a:latin typeface="Cambria Math" panose="02040503050406030204" pitchFamily="18" charset="0"/>
                              </a:rPr>
                            </m:ctrlPr>
                          </m:sSubPr>
                          <m:e>
                            <m:r>
                              <a:rPr lang="en-US" altLang="vi-VN" sz="2000" b="1" i="1" smtClean="0">
                                <a:solidFill>
                                  <a:srgbClr val="0070C0"/>
                                </a:solidFill>
                                <a:latin typeface="Cambria Math" panose="02040503050406030204" pitchFamily="18" charset="0"/>
                              </a:rPr>
                              <m:t>𝑹</m:t>
                            </m:r>
                          </m:e>
                          <m:sub>
                            <m:r>
                              <a:rPr lang="en-US" altLang="vi-VN" sz="2000" b="1" i="1" smtClean="0">
                                <a:solidFill>
                                  <a:srgbClr val="0070C0"/>
                                </a:solidFill>
                                <a:latin typeface="Cambria Math" panose="02040503050406030204" pitchFamily="18" charset="0"/>
                              </a:rPr>
                              <m:t>𝟐</m:t>
                            </m:r>
                          </m:sub>
                        </m:sSub>
                      </m:den>
                    </m:f>
                  </m:oMath>
                </a14:m>
                <a:endParaRPr lang="vi-VN" sz="2000" b="1" dirty="0">
                  <a:solidFill>
                    <a:srgbClr val="0070C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4617563" y="2246603"/>
                <a:ext cx="946862" cy="619721"/>
              </a:xfrm>
              <a:prstGeom prst="rect">
                <a:avLst/>
              </a:prstGeom>
              <a:blipFill>
                <a:blip r:embed="rId3"/>
                <a:stretch>
                  <a:fillRect b="-1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3336650" y="2908105"/>
                <a:ext cx="1666675" cy="619721"/>
              </a:xfrm>
              <a:prstGeom prst="rect">
                <a:avLst/>
              </a:prstGeom>
            </p:spPr>
            <p:txBody>
              <a:bodyPr wrap="none">
                <a:spAutoFit/>
              </a:bodyPr>
              <a:lstStyle/>
              <a:p>
                <a:r>
                  <a:rPr lang="en-US" sz="2000" b="1" dirty="0" smtClean="0">
                    <a:solidFill>
                      <a:srgbClr val="0070C0"/>
                    </a:solidFill>
                    <a:cs typeface="Times New Roman" panose="02020603050405020304" pitchFamily="18" charset="0"/>
                  </a:rPr>
                  <a:t>=&gt; </a:t>
                </a:r>
                <a14:m>
                  <m:oMath xmlns:m="http://schemas.openxmlformats.org/officeDocument/2006/math">
                    <m:f>
                      <m:fPr>
                        <m:ctrlPr>
                          <a:rPr lang="en-US" sz="2000" b="1" i="1" smtClean="0">
                            <a:solidFill>
                              <a:srgbClr val="0070C0"/>
                            </a:solidFill>
                            <a:latin typeface="Cambria Math" panose="02040503050406030204" pitchFamily="18" charset="0"/>
                            <a:cs typeface="Times New Roman" panose="02020603050405020304" pitchFamily="18" charset="0"/>
                          </a:rPr>
                        </m:ctrlPr>
                      </m:fPr>
                      <m:num>
                        <m:sSub>
                          <m:sSubPr>
                            <m:ctrlPr>
                              <a:rPr lang="en-US" altLang="vi-VN" sz="2000" b="1" i="1">
                                <a:solidFill>
                                  <a:srgbClr val="0070C0"/>
                                </a:solidFill>
                                <a:latin typeface="Cambria Math" panose="02040503050406030204" pitchFamily="18" charset="0"/>
                              </a:rPr>
                            </m:ctrlPr>
                          </m:sSubPr>
                          <m:e>
                            <m:r>
                              <m:rPr>
                                <m:nor/>
                              </m:rPr>
                              <a:rPr lang="en-US" altLang="vi-VN" sz="2000" b="1">
                                <a:solidFill>
                                  <a:srgbClr val="0070C0"/>
                                </a:solidFill>
                                <a:latin typeface="Cambria Math" panose="02040503050406030204" pitchFamily="18" charset="0"/>
                              </a:rPr>
                              <m:t> </m:t>
                            </m:r>
                            <m:r>
                              <m:rPr>
                                <m:nor/>
                              </m:rPr>
                              <a:rPr lang="de-DE" altLang="vi-VN" sz="2000" b="1" dirty="0">
                                <a:solidFill>
                                  <a:srgbClr val="0070C0"/>
                                </a:solidFill>
                                <a:latin typeface=".VnCommercial ScriptH" panose="020B7200000000000000" pitchFamily="34" charset="0"/>
                              </a:rPr>
                              <m:t>P</m:t>
                            </m:r>
                          </m:e>
                          <m:sub>
                            <m:r>
                              <a:rPr lang="en-US" altLang="vi-VN" sz="2000" b="1" i="1">
                                <a:solidFill>
                                  <a:srgbClr val="0070C0"/>
                                </a:solidFill>
                                <a:latin typeface="Cambria Math" panose="02040503050406030204" pitchFamily="18" charset="0"/>
                              </a:rPr>
                              <m:t>𝟏</m:t>
                            </m:r>
                          </m:sub>
                        </m:sSub>
                      </m:num>
                      <m:den>
                        <m:sSub>
                          <m:sSubPr>
                            <m:ctrlPr>
                              <a:rPr lang="en-US" altLang="vi-VN" sz="2000" b="1" i="1">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a:solidFill>
                                  <a:srgbClr val="0070C0"/>
                                </a:solidFill>
                                <a:latin typeface="Cambria Math" panose="02040503050406030204" pitchFamily="18" charset="0"/>
                              </a:rPr>
                              <m:t>𝟐</m:t>
                            </m:r>
                          </m:sub>
                        </m:sSub>
                      </m:den>
                    </m:f>
                  </m:oMath>
                </a14:m>
                <a:r>
                  <a:rPr lang="en-US" sz="2000" b="1" dirty="0" smtClean="0">
                    <a:solidFill>
                      <a:srgbClr val="0070C0"/>
                    </a:solidFill>
                  </a:rPr>
                  <a:t>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a:solidFill>
                                  <a:srgbClr val="0070C0"/>
                                </a:solidFill>
                                <a:latin typeface="Cambria Math" panose="02040503050406030204" pitchFamily="18" charset="0"/>
                              </a:rPr>
                            </m:ctrlPr>
                          </m:sSubPr>
                          <m:e>
                            <m:r>
                              <a:rPr lang="en-US" altLang="vi-VN" sz="2000" b="1" i="1">
                                <a:solidFill>
                                  <a:srgbClr val="0070C0"/>
                                </a:solidFill>
                                <a:latin typeface="Cambria Math" panose="02040503050406030204" pitchFamily="18" charset="0"/>
                              </a:rPr>
                              <m:t>𝑹</m:t>
                            </m:r>
                          </m:e>
                          <m:sub>
                            <m:r>
                              <a:rPr lang="en-US" altLang="vi-VN" sz="2000" b="1" i="1">
                                <a:solidFill>
                                  <a:srgbClr val="0070C0"/>
                                </a:solidFill>
                                <a:latin typeface="Cambria Math" panose="02040503050406030204" pitchFamily="18" charset="0"/>
                              </a:rPr>
                              <m:t>𝟏</m:t>
                            </m:r>
                          </m:sub>
                        </m:sSub>
                      </m:den>
                    </m:f>
                  </m:oMath>
                </a14:m>
                <a:r>
                  <a:rPr lang="en-US" sz="2000" b="1" dirty="0" smtClean="0">
                    <a:solidFill>
                      <a:srgbClr val="0070C0"/>
                    </a:solidFill>
                  </a:rPr>
                  <a:t> : </a:t>
                </a:r>
                <a14:m>
                  <m:oMath xmlns:m="http://schemas.openxmlformats.org/officeDocument/2006/math">
                    <m:f>
                      <m:fPr>
                        <m:ctrlPr>
                          <a:rPr lang="en-US" altLang="vi-VN" sz="2000" b="1" i="1">
                            <a:solidFill>
                              <a:srgbClr val="0070C0"/>
                            </a:solidFill>
                            <a:latin typeface="Cambria Math" panose="02040503050406030204" pitchFamily="18" charset="0"/>
                          </a:rPr>
                        </m:ctrlPr>
                      </m:fPr>
                      <m:num>
                        <m:sSup>
                          <m:sSupPr>
                            <m:ctrlPr>
                              <a:rPr lang="en-US" altLang="vi-VN" sz="2000" b="1" i="1">
                                <a:solidFill>
                                  <a:srgbClr val="0070C0"/>
                                </a:solidFill>
                                <a:latin typeface="Cambria Math" panose="02040503050406030204" pitchFamily="18" charset="0"/>
                              </a:rPr>
                            </m:ctrlPr>
                          </m:sSupPr>
                          <m:e>
                            <m:r>
                              <a:rPr lang="en-US" altLang="vi-VN" sz="2000" b="1" i="1">
                                <a:solidFill>
                                  <a:srgbClr val="0070C0"/>
                                </a:solidFill>
                                <a:latin typeface="Cambria Math" panose="02040503050406030204" pitchFamily="18" charset="0"/>
                              </a:rPr>
                              <m:t>𝑼</m:t>
                            </m:r>
                          </m:e>
                          <m:sup>
                            <m:r>
                              <a:rPr lang="en-US" altLang="vi-VN" sz="2000" b="1" i="1">
                                <a:solidFill>
                                  <a:srgbClr val="0070C0"/>
                                </a:solidFill>
                                <a:latin typeface="Cambria Math" panose="02040503050406030204" pitchFamily="18" charset="0"/>
                              </a:rPr>
                              <m:t>𝟐</m:t>
                            </m:r>
                          </m:sup>
                        </m:sSup>
                      </m:num>
                      <m:den>
                        <m:sSub>
                          <m:sSubPr>
                            <m:ctrlPr>
                              <a:rPr lang="en-US" altLang="vi-VN" sz="2000" b="1" i="1">
                                <a:solidFill>
                                  <a:srgbClr val="0070C0"/>
                                </a:solidFill>
                                <a:latin typeface="Cambria Math" panose="02040503050406030204" pitchFamily="18" charset="0"/>
                              </a:rPr>
                            </m:ctrlPr>
                          </m:sSubPr>
                          <m:e>
                            <m:r>
                              <a:rPr lang="en-US" altLang="vi-VN" sz="2000" b="1" i="1">
                                <a:solidFill>
                                  <a:srgbClr val="0070C0"/>
                                </a:solidFill>
                                <a:latin typeface="Cambria Math" panose="02040503050406030204" pitchFamily="18" charset="0"/>
                              </a:rPr>
                              <m:t>𝑹</m:t>
                            </m:r>
                          </m:e>
                          <m:sub>
                            <m:r>
                              <a:rPr lang="en-US" altLang="vi-VN" sz="2000" b="1" i="1">
                                <a:solidFill>
                                  <a:srgbClr val="0070C0"/>
                                </a:solidFill>
                                <a:latin typeface="Cambria Math" panose="02040503050406030204" pitchFamily="18" charset="0"/>
                              </a:rPr>
                              <m:t>𝟐</m:t>
                            </m:r>
                          </m:sub>
                        </m:sSub>
                      </m:den>
                    </m:f>
                  </m:oMath>
                </a14:m>
                <a:r>
                  <a:rPr lang="en-US" sz="2000" b="1" dirty="0" smtClean="0">
                    <a:solidFill>
                      <a:srgbClr val="0070C0"/>
                    </a:solidFill>
                  </a:rPr>
                  <a:t> </a:t>
                </a:r>
                <a:endParaRPr lang="vi-VN" sz="2000" b="1" dirty="0">
                  <a:solidFill>
                    <a:srgbClr val="0070C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336650" y="2908105"/>
                <a:ext cx="1666675" cy="619721"/>
              </a:xfrm>
              <a:prstGeom prst="rect">
                <a:avLst/>
              </a:prstGeom>
              <a:blipFill>
                <a:blip r:embed="rId4"/>
                <a:stretch>
                  <a:fillRect l="-3650" b="-9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4779779" y="2866024"/>
                <a:ext cx="875689"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 </m:t>
                      </m:r>
                      <m:f>
                        <m:fPr>
                          <m:ctrlPr>
                            <a:rPr lang="en-US" sz="2000" b="1" i="1">
                              <a:solidFill>
                                <a:srgbClr val="0070C0"/>
                              </a:solidFill>
                              <a:latin typeface="Cambria Math" panose="02040503050406030204" pitchFamily="18" charset="0"/>
                              <a:cs typeface="Times New Roman" panose="02020603050405020304" pitchFamily="18" charset="0"/>
                            </a:rPr>
                          </m:ctrlPr>
                        </m:fPr>
                        <m:num>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sz="2000" b="1" i="1">
                                  <a:solidFill>
                                    <a:srgbClr val="0070C0"/>
                                  </a:solidFill>
                                  <a:latin typeface="Cambria Math" panose="02040503050406030204" pitchFamily="18" charset="0"/>
                                  <a:cs typeface="Times New Roman" panose="02020603050405020304" pitchFamily="18" charset="0"/>
                                </a:rPr>
                              </m:ctrlPr>
                            </m:sSubPr>
                            <m:e>
                              <m:r>
                                <a:rPr lang="en-US" sz="2000" b="1" i="1">
                                  <a:solidFill>
                                    <a:srgbClr val="0070C0"/>
                                  </a:solidFill>
                                  <a:latin typeface="Cambria Math" panose="02040503050406030204" pitchFamily="18" charset="0"/>
                                  <a:cs typeface="Times New Roman" panose="02020603050405020304" pitchFamily="18" charset="0"/>
                                </a:rPr>
                                <m:t>𝑹</m:t>
                              </m:r>
                            </m:e>
                            <m:sub>
                              <m:r>
                                <a:rPr lang="en-US" sz="2000" b="1" i="1" smtClean="0">
                                  <a:solidFill>
                                    <a:srgbClr val="0070C0"/>
                                  </a:solidFill>
                                  <a:latin typeface="Cambria Math" panose="02040503050406030204" pitchFamily="18" charset="0"/>
                                  <a:cs typeface="Times New Roman" panose="02020603050405020304" pitchFamily="18" charset="0"/>
                                </a:rPr>
                                <m:t>𝟏</m:t>
                              </m:r>
                            </m:sub>
                          </m:sSub>
                        </m:den>
                      </m:f>
                    </m:oMath>
                  </m:oMathPara>
                </a14:m>
                <a:endParaRPr lang="vi-VN" sz="2000" b="1" dirty="0">
                  <a:solidFill>
                    <a:srgbClr val="0070C0"/>
                  </a:solidFill>
                </a:endParaRPr>
              </a:p>
            </p:txBody>
          </p:sp>
        </mc:Choice>
        <mc:Fallback xmlns="">
          <p:sp>
            <p:nvSpPr>
              <p:cNvPr id="17" name="Rectangle 16"/>
              <p:cNvSpPr>
                <a:spLocks noRot="1" noChangeAspect="1" noMove="1" noResize="1" noEditPoints="1" noAdjustHandles="1" noChangeArrowheads="1" noChangeShapeType="1" noTextEdit="1"/>
              </p:cNvSpPr>
              <p:nvPr/>
            </p:nvSpPr>
            <p:spPr>
              <a:xfrm>
                <a:off x="4779779" y="2866024"/>
                <a:ext cx="875689" cy="718851"/>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5602704" y="2889573"/>
                <a:ext cx="1036566"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 </m:t>
                      </m:r>
                      <m:f>
                        <m:fPr>
                          <m:ctrlPr>
                            <a:rPr lang="en-US" sz="2000" b="1" i="1">
                              <a:solidFill>
                                <a:srgbClr val="0070C0"/>
                              </a:solidFill>
                              <a:latin typeface="Cambria Math" panose="02040503050406030204" pitchFamily="18" charset="0"/>
                              <a:cs typeface="Times New Roman" panose="02020603050405020304" pitchFamily="18" charset="0"/>
                            </a:rPr>
                          </m:ctrlPr>
                        </m:fPr>
                        <m:num>
                          <m:r>
                            <a:rPr lang="en-US" sz="2000" b="1" i="1" smtClean="0">
                              <a:solidFill>
                                <a:srgbClr val="0070C0"/>
                              </a:solidFill>
                              <a:latin typeface="Cambria Math" panose="02040503050406030204" pitchFamily="18" charset="0"/>
                              <a:cs typeface="Times New Roman" panose="02020603050405020304" pitchFamily="18" charset="0"/>
                            </a:rPr>
                            <m:t>𝟏𝟎𝟎</m:t>
                          </m:r>
                        </m:num>
                        <m:den>
                          <m:r>
                            <a:rPr lang="en-US" sz="2000" b="1" i="1" smtClean="0">
                              <a:solidFill>
                                <a:srgbClr val="0070C0"/>
                              </a:solidFill>
                              <a:latin typeface="Cambria Math" panose="02040503050406030204" pitchFamily="18" charset="0"/>
                              <a:cs typeface="Times New Roman" panose="02020603050405020304" pitchFamily="18" charset="0"/>
                            </a:rPr>
                            <m:t>𝟐𝟓</m:t>
                          </m:r>
                        </m:den>
                      </m:f>
                    </m:oMath>
                  </m:oMathPara>
                </a14:m>
                <a:endParaRPr lang="vi-VN" sz="2000" b="1" dirty="0">
                  <a:solidFill>
                    <a:srgbClr val="0070C0"/>
                  </a:solidFill>
                </a:endParaRPr>
              </a:p>
            </p:txBody>
          </p:sp>
        </mc:Choice>
        <mc:Fallback xmlns="">
          <p:sp>
            <p:nvSpPr>
              <p:cNvPr id="18" name="Rectangle 17"/>
              <p:cNvSpPr>
                <a:spLocks noRot="1" noChangeAspect="1" noMove="1" noResize="1" noEditPoints="1" noAdjustHandles="1" noChangeArrowheads="1" noChangeShapeType="1" noTextEdit="1"/>
              </p:cNvSpPr>
              <p:nvPr/>
            </p:nvSpPr>
            <p:spPr>
              <a:xfrm>
                <a:off x="5602704" y="2889573"/>
                <a:ext cx="1036566" cy="668516"/>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639270" y="3017910"/>
                <a:ext cx="67268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cs typeface="Times New Roman" panose="02020603050405020304" pitchFamily="18" charset="0"/>
                        </a:rPr>
                        <m:t>=</m:t>
                      </m:r>
                      <m:r>
                        <a:rPr lang="en-US" sz="2000" b="1" i="1" smtClean="0">
                          <a:solidFill>
                            <a:srgbClr val="0070C0"/>
                          </a:solidFill>
                          <a:latin typeface="Cambria Math" panose="02040503050406030204" pitchFamily="18" charset="0"/>
                          <a:cs typeface="Times New Roman" panose="02020603050405020304" pitchFamily="18" charset="0"/>
                        </a:rPr>
                        <m:t>𝟒</m:t>
                      </m:r>
                    </m:oMath>
                  </m:oMathPara>
                </a14:m>
                <a:endParaRPr lang="vi-VN" sz="2000" b="1" dirty="0">
                  <a:solidFill>
                    <a:srgbClr val="0070C0"/>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6639270" y="3017910"/>
                <a:ext cx="672684" cy="400110"/>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7345633" y="2933467"/>
                <a:ext cx="166148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vi-VN" sz="2000" b="1" i="1" smtClean="0">
                              <a:solidFill>
                                <a:srgbClr val="0070C0"/>
                              </a:solidFill>
                              <a:latin typeface="Cambria Math" panose="02040503050406030204" pitchFamily="18" charset="0"/>
                            </a:rPr>
                          </m:ctrlPr>
                        </m:sSubPr>
                        <m:e>
                          <m:r>
                            <m:rPr>
                              <m:nor/>
                            </m:rPr>
                            <a:rPr lang="en-US" altLang="vi-VN" sz="2000" b="1" i="0" smtClean="0">
                              <a:solidFill>
                                <a:srgbClr val="0070C0"/>
                              </a:solidFill>
                              <a:latin typeface="Cambria Math" panose="02040503050406030204" pitchFamily="18" charset="0"/>
                            </a:rPr>
                            <m:t>=&gt; </m:t>
                          </m:r>
                          <m:sSub>
                            <m:sSubPr>
                              <m:ctrlPr>
                                <a:rPr lang="en-US" altLang="vi-VN" sz="2000" b="1" i="1">
                                  <a:solidFill>
                                    <a:srgbClr val="0070C0"/>
                                  </a:solidFill>
                                  <a:latin typeface="Cambria Math" panose="02040503050406030204" pitchFamily="18" charset="0"/>
                                </a:rPr>
                              </m:ctrlPr>
                            </m:sSubPr>
                            <m:e>
                              <m:r>
                                <a:rPr lang="en-US" altLang="vi-VN" sz="2000" b="1" i="1" smtClean="0">
                                  <a:solidFill>
                                    <a:srgbClr val="0070C0"/>
                                  </a:solidFill>
                                  <a:latin typeface="Cambria Math" panose="02040503050406030204" pitchFamily="18" charset="0"/>
                                </a:rPr>
                                <m:t>𝑹</m:t>
                              </m:r>
                            </m:e>
                            <m:sub>
                              <m:r>
                                <a:rPr lang="en-US" altLang="vi-VN" sz="2000" b="1" i="1" dirty="0" smtClean="0">
                                  <a:solidFill>
                                    <a:srgbClr val="0070C0"/>
                                  </a:solidFill>
                                  <a:latin typeface="Cambria Math" panose="02040503050406030204" pitchFamily="18" charset="0"/>
                                </a:rPr>
                                <m:t>𝟐</m:t>
                              </m:r>
                            </m:sub>
                          </m:sSub>
                          <m:r>
                            <m:rPr>
                              <m:nor/>
                            </m:rPr>
                            <a:rPr lang="en-US" altLang="vi-VN" sz="2000" b="1" i="0" smtClean="0">
                              <a:solidFill>
                                <a:srgbClr val="0070C0"/>
                              </a:solidFill>
                              <a:latin typeface="Cambria Math" panose="02040503050406030204" pitchFamily="18" charset="0"/>
                            </a:rPr>
                            <m:t>= </m:t>
                          </m:r>
                          <m:r>
                            <m:rPr>
                              <m:nor/>
                            </m:rPr>
                            <a:rPr lang="en-US" altLang="vi-VN" sz="2000" b="1" smtClean="0">
                              <a:solidFill>
                                <a:srgbClr val="0070C0"/>
                              </a:solidFill>
                              <a:latin typeface="Times New Roman" panose="02020603050405020304" pitchFamily="18" charset="0"/>
                              <a:cs typeface="Times New Roman" panose="02020603050405020304" pitchFamily="18" charset="0"/>
                            </a:rPr>
                            <m:t>4</m:t>
                          </m:r>
                          <m:r>
                            <a:rPr lang="en-US" altLang="vi-VN" sz="2000" b="1" i="1" smtClean="0">
                              <a:solidFill>
                                <a:srgbClr val="0070C0"/>
                              </a:solidFill>
                              <a:latin typeface="Cambria Math" panose="02040503050406030204" pitchFamily="18" charset="0"/>
                              <a:cs typeface="Times New Roman" panose="02020603050405020304" pitchFamily="18" charset="0"/>
                            </a:rPr>
                            <m:t>𝑹</m:t>
                          </m:r>
                        </m:e>
                        <m:sub>
                          <m:r>
                            <a:rPr lang="en-US" altLang="vi-VN" sz="2000" b="1" i="1" smtClean="0">
                              <a:solidFill>
                                <a:srgbClr val="0070C0"/>
                              </a:solidFill>
                              <a:latin typeface="Cambria Math" panose="02040503050406030204" pitchFamily="18" charset="0"/>
                            </a:rPr>
                            <m:t>𝟏</m:t>
                          </m:r>
                        </m:sub>
                      </m:sSub>
                    </m:oMath>
                  </m:oMathPara>
                </a14:m>
                <a:endParaRPr lang="vi-VN" sz="2000" b="1" dirty="0">
                  <a:solidFill>
                    <a:srgbClr val="0070C0"/>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7345633" y="2933467"/>
                <a:ext cx="1661480" cy="400110"/>
              </a:xfrm>
              <a:prstGeom prst="rect">
                <a:avLst/>
              </a:prstGeom>
              <a:blipFill>
                <a:blip r:embed="rId8"/>
                <a:stretch>
                  <a:fillRect b="-4545"/>
                </a:stretch>
              </a:blipFill>
            </p:spPr>
            <p:txBody>
              <a:bodyPr/>
              <a:lstStyle/>
              <a:p>
                <a:r>
                  <a:rPr lang="vi-VN">
                    <a:noFill/>
                  </a:rPr>
                  <a:t> </a:t>
                </a:r>
              </a:p>
            </p:txBody>
          </p:sp>
        </mc:Fallback>
      </mc:AlternateContent>
    </p:spTree>
    <p:extLst>
      <p:ext uri="{BB962C8B-B14F-4D97-AF65-F5344CB8AC3E}">
        <p14:creationId xmlns:p14="http://schemas.microsoft.com/office/powerpoint/2010/main" val="6968115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ircle(in)">
                                      <p:cBhvr>
                                        <p:cTn id="4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3" grpId="0"/>
      <p:bldP spid="14" grpId="0"/>
      <p:bldP spid="15" grpId="0"/>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573024" y="546290"/>
            <a:ext cx="11253216" cy="1477328"/>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b="1" u="sng" dirty="0">
                <a:solidFill>
                  <a:srgbClr val="FF0000"/>
                </a:solidFill>
              </a:rPr>
              <a:t>Bài </a:t>
            </a:r>
            <a:r>
              <a:rPr lang="en-US" b="1" u="sng" dirty="0" smtClean="0">
                <a:solidFill>
                  <a:srgbClr val="FF0000"/>
                </a:solidFill>
              </a:rPr>
              <a:t>12.</a:t>
            </a:r>
            <a:r>
              <a:rPr lang="vi-VN" b="1" u="sng" dirty="0" smtClean="0">
                <a:solidFill>
                  <a:srgbClr val="FF0000"/>
                </a:solidFill>
              </a:rPr>
              <a:t>15:</a:t>
            </a:r>
            <a:r>
              <a:rPr lang="vi-VN" b="1" dirty="0"/>
              <a:t> Trên hai bóng đèn dây tóc Đ</a:t>
            </a:r>
            <a:r>
              <a:rPr lang="vi-VN" b="1" baseline="-25000" dirty="0"/>
              <a:t>1</a:t>
            </a:r>
            <a:r>
              <a:rPr lang="vi-VN" b="1" dirty="0"/>
              <a:t> và Đ</a:t>
            </a:r>
            <a:r>
              <a:rPr lang="vi-VN" b="1" baseline="-25000" dirty="0"/>
              <a:t>2</a:t>
            </a:r>
            <a:r>
              <a:rPr lang="vi-VN" b="1" dirty="0"/>
              <a:t> có ghi số tương ứng là </a:t>
            </a:r>
            <a:r>
              <a:rPr lang="vi-VN" b="1" dirty="0">
                <a:solidFill>
                  <a:srgbClr val="FF0000"/>
                </a:solidFill>
              </a:rPr>
              <a:t>3V – 1,2W </a:t>
            </a:r>
            <a:r>
              <a:rPr lang="vi-VN" b="1" dirty="0"/>
              <a:t>và </a:t>
            </a:r>
            <a:r>
              <a:rPr lang="vi-VN" b="1" dirty="0">
                <a:solidFill>
                  <a:srgbClr val="FF0000"/>
                </a:solidFill>
              </a:rPr>
              <a:t>6V – 6W</a:t>
            </a:r>
            <a:r>
              <a:rPr lang="vi-VN" b="1" dirty="0"/>
              <a:t>. Cần mắc hai đèn này cùng với một biến trở vào hiệu điện thế </a:t>
            </a:r>
            <a:r>
              <a:rPr lang="vi-VN" b="1" dirty="0">
                <a:solidFill>
                  <a:srgbClr val="FF0000"/>
                </a:solidFill>
              </a:rPr>
              <a:t>U = 9V </a:t>
            </a:r>
            <a:r>
              <a:rPr lang="vi-VN" b="1" dirty="0"/>
              <a:t>để hai bóng đèn này sáng bình thường</a:t>
            </a:r>
          </a:p>
          <a:p>
            <a:r>
              <a:rPr lang="vi-VN" b="1" dirty="0"/>
              <a:t>a) Vẽ </a:t>
            </a:r>
            <a:r>
              <a:rPr lang="vi-VN" b="1" dirty="0">
                <a:solidFill>
                  <a:srgbClr val="FF0000"/>
                </a:solidFill>
              </a:rPr>
              <a:t>sơ đồ </a:t>
            </a:r>
            <a:r>
              <a:rPr lang="vi-VN" b="1" dirty="0"/>
              <a:t>mạch điện thỏa mãn yêu cầu nói trên và </a:t>
            </a:r>
            <a:r>
              <a:rPr lang="vi-VN" b="1" dirty="0">
                <a:solidFill>
                  <a:srgbClr val="FF0000"/>
                </a:solidFill>
              </a:rPr>
              <a:t>giải thích </a:t>
            </a:r>
            <a:r>
              <a:rPr lang="vi-VN" b="1" dirty="0"/>
              <a:t>tại sao khi đó hai bóng đèn có thể sáng</a:t>
            </a:r>
          </a:p>
          <a:p>
            <a:r>
              <a:rPr lang="vi-VN" b="1" dirty="0"/>
              <a:t>b) Tính </a:t>
            </a:r>
            <a:r>
              <a:rPr lang="vi-VN" b="1" dirty="0">
                <a:solidFill>
                  <a:srgbClr val="FF0000"/>
                </a:solidFill>
              </a:rPr>
              <a:t>điện trở </a:t>
            </a:r>
            <a:r>
              <a:rPr lang="vi-VN" b="1" dirty="0"/>
              <a:t>của mỗi bóng đèn và của biến trở khi đó</a:t>
            </a:r>
          </a:p>
          <a:p>
            <a:r>
              <a:rPr lang="vi-VN" b="1" dirty="0"/>
              <a:t>c) Tính </a:t>
            </a:r>
            <a:r>
              <a:rPr lang="vi-VN" b="1" dirty="0">
                <a:solidFill>
                  <a:srgbClr val="FF0000"/>
                </a:solidFill>
              </a:rPr>
              <a:t>công suất </a:t>
            </a:r>
            <a:r>
              <a:rPr lang="vi-VN" b="1" dirty="0"/>
              <a:t>điện của biến trở khi đó</a:t>
            </a:r>
          </a:p>
        </p:txBody>
      </p:sp>
      <p:sp>
        <p:nvSpPr>
          <p:cNvPr id="113717" name="Text Box 53"/>
          <p:cNvSpPr txBox="1">
            <a:spLocks noChangeArrowheads="1"/>
          </p:cNvSpPr>
          <p:nvPr/>
        </p:nvSpPr>
        <p:spPr bwMode="auto">
          <a:xfrm>
            <a:off x="516956" y="1918767"/>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0000CC"/>
                </a:solidFill>
                <a:latin typeface="Times New Roman" panose="02020603050405020304" pitchFamily="18" charset="0"/>
              </a:rPr>
              <a:t>Tóm tắt:</a:t>
            </a:r>
          </a:p>
        </p:txBody>
      </p:sp>
      <p:cxnSp>
        <p:nvCxnSpPr>
          <p:cNvPr id="4" name="Straight Connector 3"/>
          <p:cNvCxnSpPr/>
          <p:nvPr/>
        </p:nvCxnSpPr>
        <p:spPr>
          <a:xfrm>
            <a:off x="2369312" y="2121408"/>
            <a:ext cx="0" cy="4736592"/>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2457451" y="1953255"/>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smtClean="0">
                <a:solidFill>
                  <a:srgbClr val="0000CC"/>
                </a:solidFill>
                <a:latin typeface="Times New Roman" panose="02020603050405020304" pitchFamily="18" charset="0"/>
              </a:rPr>
              <a:t>Giải:</a:t>
            </a:r>
            <a:endParaRPr lang="en-US" altLang="vi-VN" sz="2000" b="1" u="sng" dirty="0">
              <a:solidFill>
                <a:srgbClr val="0000CC"/>
              </a:solidFill>
              <a:latin typeface="Times New Roman" panose="02020603050405020304" pitchFamily="18" charset="0"/>
            </a:endParaRPr>
          </a:p>
        </p:txBody>
      </p:sp>
      <p:sp>
        <p:nvSpPr>
          <p:cNvPr id="3" name="Rectangle 2"/>
          <p:cNvSpPr/>
          <p:nvPr/>
        </p:nvSpPr>
        <p:spPr>
          <a:xfrm>
            <a:off x="459193" y="2247905"/>
            <a:ext cx="1996127" cy="3462486"/>
          </a:xfrm>
          <a:prstGeom prst="rect">
            <a:avLst/>
          </a:prstGeom>
        </p:spPr>
        <p:txBody>
          <a:bodyPr wrap="square">
            <a:spAutoFit/>
          </a:bodyPr>
          <a:lstStyle/>
          <a:p>
            <a:pPr>
              <a:lnSpc>
                <a:spcPct val="150000"/>
              </a:lnSpc>
            </a:pPr>
            <a:r>
              <a:rPr lang="vi-VN" b="1" dirty="0" smtClean="0">
                <a:solidFill>
                  <a:srgbClr val="0070C0"/>
                </a:solidFill>
              </a:rPr>
              <a:t>Đ</a:t>
            </a:r>
            <a:r>
              <a:rPr lang="vi-VN" b="1" baseline="-25000" dirty="0" smtClean="0">
                <a:solidFill>
                  <a:srgbClr val="0070C0"/>
                </a:solidFill>
              </a:rPr>
              <a:t>1</a:t>
            </a:r>
            <a:r>
              <a:rPr lang="en-US" b="1" dirty="0" smtClean="0">
                <a:solidFill>
                  <a:srgbClr val="0070C0"/>
                </a:solidFill>
              </a:rPr>
              <a:t>: </a:t>
            </a:r>
            <a:r>
              <a:rPr lang="en-US" sz="2000" b="1" dirty="0" smtClean="0">
                <a:solidFill>
                  <a:srgbClr val="0070C0"/>
                </a:solidFill>
              </a:rPr>
              <a:t>3</a:t>
            </a:r>
            <a:r>
              <a:rPr lang="vi-VN" b="1" dirty="0" smtClean="0">
                <a:solidFill>
                  <a:srgbClr val="0070C0"/>
                </a:solidFill>
              </a:rPr>
              <a:t>V</a:t>
            </a:r>
            <a:r>
              <a:rPr lang="vi-VN" b="1" baseline="-25000" dirty="0" smtClean="0">
                <a:solidFill>
                  <a:srgbClr val="0070C0"/>
                </a:solidFill>
              </a:rPr>
              <a:t> </a:t>
            </a:r>
            <a:r>
              <a:rPr lang="vi-VN" b="1" dirty="0" smtClean="0">
                <a:solidFill>
                  <a:srgbClr val="0070C0"/>
                </a:solidFill>
              </a:rPr>
              <a:t>– 1,2W</a:t>
            </a:r>
            <a:endParaRPr lang="en-US" b="1" dirty="0" smtClean="0">
              <a:solidFill>
                <a:srgbClr val="0070C0"/>
              </a:solidFill>
            </a:endParaRPr>
          </a:p>
          <a:p>
            <a:pPr>
              <a:lnSpc>
                <a:spcPct val="150000"/>
              </a:lnSpc>
            </a:pPr>
            <a:r>
              <a:rPr lang="vi-VN" b="1" dirty="0" smtClean="0">
                <a:solidFill>
                  <a:srgbClr val="0070C0"/>
                </a:solidFill>
              </a:rPr>
              <a:t>Đ</a:t>
            </a:r>
            <a:r>
              <a:rPr lang="vi-VN" b="1" baseline="-25000" dirty="0" smtClean="0">
                <a:solidFill>
                  <a:srgbClr val="0070C0"/>
                </a:solidFill>
              </a:rPr>
              <a:t>2</a:t>
            </a:r>
            <a:r>
              <a:rPr lang="en-US" b="1" dirty="0" smtClean="0">
                <a:solidFill>
                  <a:srgbClr val="0070C0"/>
                </a:solidFill>
              </a:rPr>
              <a:t>: </a:t>
            </a:r>
            <a:r>
              <a:rPr lang="vi-VN" b="1" dirty="0" smtClean="0">
                <a:solidFill>
                  <a:srgbClr val="0070C0"/>
                </a:solidFill>
              </a:rPr>
              <a:t>6V </a:t>
            </a:r>
            <a:r>
              <a:rPr lang="vi-VN" b="1" dirty="0">
                <a:solidFill>
                  <a:srgbClr val="0070C0"/>
                </a:solidFill>
              </a:rPr>
              <a:t>– 6W</a:t>
            </a:r>
            <a:endParaRPr lang="vi-VN" b="1" i="0" dirty="0" smtClean="0">
              <a:solidFill>
                <a:srgbClr val="0070C0"/>
              </a:solidFill>
              <a:effectLst/>
              <a:latin typeface="Open Sans"/>
            </a:endParaRPr>
          </a:p>
          <a:p>
            <a:pPr>
              <a:lnSpc>
                <a:spcPct val="150000"/>
              </a:lnSpc>
            </a:pPr>
            <a:r>
              <a:rPr lang="vi-VN" b="1" i="0" dirty="0" smtClean="0">
                <a:solidFill>
                  <a:srgbClr val="0070C0"/>
                </a:solidFill>
                <a:effectLst/>
                <a:latin typeface="Open Sans"/>
              </a:rPr>
              <a:t>U = 9V</a:t>
            </a:r>
          </a:p>
          <a:p>
            <a:pPr>
              <a:lnSpc>
                <a:spcPct val="150000"/>
              </a:lnSpc>
            </a:pPr>
            <a:r>
              <a:rPr lang="vi-VN" b="1" i="0" dirty="0" smtClean="0">
                <a:solidFill>
                  <a:srgbClr val="0070C0"/>
                </a:solidFill>
                <a:effectLst/>
                <a:latin typeface="Open Sans"/>
              </a:rPr>
              <a:t>a</a:t>
            </a:r>
            <a:r>
              <a:rPr lang="en-US" b="1" i="0" dirty="0" smtClean="0">
                <a:solidFill>
                  <a:srgbClr val="0070C0"/>
                </a:solidFill>
                <a:effectLst/>
                <a:latin typeface="Open Sans"/>
              </a:rPr>
              <a:t>/ </a:t>
            </a:r>
            <a:r>
              <a:rPr lang="vi-VN" b="1" i="0" dirty="0" smtClean="0">
                <a:solidFill>
                  <a:srgbClr val="0070C0"/>
                </a:solidFill>
                <a:effectLst/>
                <a:latin typeface="Open Sans"/>
              </a:rPr>
              <a:t>Vẽ sơ đồ </a:t>
            </a:r>
            <a:r>
              <a:rPr lang="en-US" b="1" i="0" dirty="0" smtClean="0">
                <a:solidFill>
                  <a:srgbClr val="0070C0"/>
                </a:solidFill>
                <a:effectLst/>
                <a:latin typeface="Open Sans"/>
              </a:rPr>
              <a:t>mđ?</a:t>
            </a:r>
          </a:p>
          <a:p>
            <a:pPr>
              <a:lnSpc>
                <a:spcPct val="150000"/>
              </a:lnSpc>
            </a:pPr>
            <a:r>
              <a:rPr lang="vi-VN" b="1" i="0" dirty="0" smtClean="0">
                <a:solidFill>
                  <a:srgbClr val="0070C0"/>
                </a:solidFill>
                <a:effectLst/>
                <a:latin typeface="Open Sans"/>
              </a:rPr>
              <a:t>giải thích?</a:t>
            </a:r>
          </a:p>
          <a:p>
            <a:pPr>
              <a:lnSpc>
                <a:spcPct val="150000"/>
              </a:lnSpc>
            </a:pPr>
            <a:r>
              <a:rPr lang="vi-VN" b="1" i="0" dirty="0" smtClean="0">
                <a:solidFill>
                  <a:srgbClr val="0070C0"/>
                </a:solidFill>
                <a:effectLst/>
                <a:latin typeface="Open Sans"/>
              </a:rPr>
              <a:t>b) R</a:t>
            </a:r>
            <a:r>
              <a:rPr lang="vi-VN" b="1" i="0" baseline="-25000" dirty="0" smtClean="0">
                <a:solidFill>
                  <a:srgbClr val="0070C0"/>
                </a:solidFill>
                <a:effectLst/>
                <a:latin typeface="Open Sans"/>
              </a:rPr>
              <a:t>1</a:t>
            </a:r>
            <a:r>
              <a:rPr lang="vi-VN" b="1" i="0" dirty="0" smtClean="0">
                <a:solidFill>
                  <a:srgbClr val="0070C0"/>
                </a:solidFill>
                <a:effectLst/>
                <a:latin typeface="Open Sans"/>
              </a:rPr>
              <a:t> = ? </a:t>
            </a:r>
            <a:endParaRPr lang="en-US" b="1" i="0" dirty="0" smtClean="0">
              <a:solidFill>
                <a:srgbClr val="0070C0"/>
              </a:solidFill>
              <a:effectLst/>
              <a:latin typeface="Open Sans"/>
            </a:endParaRPr>
          </a:p>
          <a:p>
            <a:pPr>
              <a:lnSpc>
                <a:spcPct val="150000"/>
              </a:lnSpc>
            </a:pPr>
            <a:r>
              <a:rPr lang="en-US" b="1" dirty="0">
                <a:solidFill>
                  <a:srgbClr val="0070C0"/>
                </a:solidFill>
                <a:latin typeface="Open Sans"/>
              </a:rPr>
              <a:t> </a:t>
            </a:r>
            <a:r>
              <a:rPr lang="en-US" b="1" dirty="0" smtClean="0">
                <a:solidFill>
                  <a:srgbClr val="0070C0"/>
                </a:solidFill>
                <a:latin typeface="Open Sans"/>
              </a:rPr>
              <a:t>   </a:t>
            </a:r>
            <a:r>
              <a:rPr lang="vi-VN" b="1" i="0" dirty="0" smtClean="0">
                <a:solidFill>
                  <a:srgbClr val="0070C0"/>
                </a:solidFill>
                <a:effectLst/>
                <a:latin typeface="Open Sans"/>
              </a:rPr>
              <a:t>R</a:t>
            </a:r>
            <a:r>
              <a:rPr lang="vi-VN" b="1" i="0" baseline="-25000" dirty="0" smtClean="0">
                <a:solidFill>
                  <a:srgbClr val="0070C0"/>
                </a:solidFill>
                <a:effectLst/>
                <a:latin typeface="Open Sans"/>
              </a:rPr>
              <a:t>2</a:t>
            </a:r>
            <a:r>
              <a:rPr lang="vi-VN" b="1" i="0" dirty="0" smtClean="0">
                <a:solidFill>
                  <a:srgbClr val="0070C0"/>
                </a:solidFill>
                <a:effectLst/>
                <a:latin typeface="Open Sans"/>
              </a:rPr>
              <a:t> = ?</a:t>
            </a:r>
          </a:p>
          <a:p>
            <a:pPr>
              <a:lnSpc>
                <a:spcPct val="150000"/>
              </a:lnSpc>
            </a:pPr>
            <a:r>
              <a:rPr lang="vi-VN" b="1" i="0" dirty="0" smtClean="0">
                <a:solidFill>
                  <a:srgbClr val="0070C0"/>
                </a:solidFill>
                <a:effectLst/>
                <a:latin typeface="Open Sans"/>
              </a:rPr>
              <a:t>c) P</a:t>
            </a:r>
            <a:r>
              <a:rPr lang="vi-VN" b="1" i="0" baseline="-25000" dirty="0" smtClean="0">
                <a:solidFill>
                  <a:srgbClr val="0070C0"/>
                </a:solidFill>
                <a:effectLst/>
                <a:latin typeface="Open Sans"/>
              </a:rPr>
              <a:t>b</a:t>
            </a:r>
            <a:r>
              <a:rPr lang="vi-VN" b="1" i="0" dirty="0" smtClean="0">
                <a:solidFill>
                  <a:srgbClr val="0070C0"/>
                </a:solidFill>
                <a:effectLst/>
                <a:latin typeface="Open Sans"/>
              </a:rPr>
              <a:t> = ?</a:t>
            </a:r>
            <a:endParaRPr lang="vi-VN" b="1" i="0" dirty="0">
              <a:solidFill>
                <a:srgbClr val="0070C0"/>
              </a:solidFill>
              <a:effectLst/>
              <a:latin typeface="Open Sans"/>
            </a:endParaRPr>
          </a:p>
        </p:txBody>
      </p:sp>
      <p:sp>
        <p:nvSpPr>
          <p:cNvPr id="5" name="Rectangle 1"/>
          <p:cNvSpPr>
            <a:spLocks noChangeArrowheads="1"/>
          </p:cNvSpPr>
          <p:nvPr/>
        </p:nvSpPr>
        <p:spPr bwMode="auto">
          <a:xfrm>
            <a:off x="2466657" y="3960862"/>
            <a:ext cx="66805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70C0"/>
                </a:solidFill>
                <a:effectLst/>
                <a:latin typeface="Open Sans"/>
              </a:rPr>
              <a:t>I</a:t>
            </a:r>
            <a:r>
              <a:rPr kumimoji="0" lang="en-US" altLang="en-US" b="1" i="0" u="none" strike="noStrike" cap="none" normalizeH="0" baseline="-30000" dirty="0" smtClean="0">
                <a:ln>
                  <a:noFill/>
                </a:ln>
                <a:solidFill>
                  <a:srgbClr val="0070C0"/>
                </a:solidFill>
                <a:effectLst/>
                <a:latin typeface="Open Sans"/>
              </a:rPr>
              <a:t>2</a:t>
            </a:r>
            <a:r>
              <a:rPr kumimoji="0" lang="en-US" altLang="en-US" b="1" i="0" u="none" strike="noStrike" cap="none" normalizeH="0" baseline="0" dirty="0" smtClean="0">
                <a:ln>
                  <a:noFill/>
                </a:ln>
                <a:solidFill>
                  <a:srgbClr val="0070C0"/>
                </a:solidFill>
                <a:effectLst/>
                <a:latin typeface="Open Sans"/>
              </a:rPr>
              <a:t> &gt; I</a:t>
            </a:r>
            <a:r>
              <a:rPr kumimoji="0" lang="en-US" altLang="en-US" b="1" i="0" u="none" strike="noStrike" cap="none" normalizeH="0" baseline="-30000" dirty="0" smtClean="0">
                <a:ln>
                  <a:noFill/>
                </a:ln>
                <a:solidFill>
                  <a:srgbClr val="0070C0"/>
                </a:solidFill>
                <a:effectLst/>
                <a:latin typeface="Open Sans"/>
              </a:rPr>
              <a:t>1</a:t>
            </a:r>
            <a:r>
              <a:rPr kumimoji="0" lang="en-US" altLang="en-US" b="1" i="0" u="none" strike="noStrike" cap="none" normalizeH="0" baseline="0" dirty="0" smtClean="0">
                <a:ln>
                  <a:noFill/>
                </a:ln>
                <a:solidFill>
                  <a:srgbClr val="0070C0"/>
                </a:solidFill>
                <a:effectLst/>
                <a:latin typeface="Open Sans"/>
              </a:rPr>
              <a:t> nên để hai đèn sáng bình thường thì phải mắc R</a:t>
            </a:r>
            <a:r>
              <a:rPr kumimoji="0" lang="en-US" altLang="en-US" sz="1200" b="1" i="0" u="none" strike="noStrike" cap="none" normalizeH="0" baseline="0" dirty="0" smtClean="0">
                <a:ln>
                  <a:noFill/>
                </a:ln>
                <a:solidFill>
                  <a:srgbClr val="0070C0"/>
                </a:solidFill>
                <a:effectLst/>
                <a:latin typeface="Open Sans"/>
              </a:rPr>
              <a:t>b</a:t>
            </a:r>
            <a:r>
              <a:rPr lang="en-US" altLang="en-US" b="1" dirty="0" smtClean="0">
                <a:solidFill>
                  <a:srgbClr val="0070C0"/>
                </a:solidFill>
                <a:latin typeface="Open Sans"/>
              </a:rPr>
              <a:t>//</a:t>
            </a:r>
            <a:r>
              <a:rPr kumimoji="0" lang="en-US" altLang="en-US" b="1" i="0" u="none" strike="noStrike" cap="none" normalizeH="0" baseline="0" dirty="0" smtClean="0">
                <a:ln>
                  <a:noFill/>
                </a:ln>
                <a:solidFill>
                  <a:srgbClr val="0070C0"/>
                </a:solidFill>
                <a:effectLst/>
                <a:latin typeface="Open Sans"/>
              </a:rPr>
              <a:t> Đ</a:t>
            </a:r>
            <a:r>
              <a:rPr kumimoji="0" lang="en-US" altLang="en-US" sz="1100" b="1" i="0" u="none" strike="noStrike" cap="none" normalizeH="0" baseline="0" dirty="0" smtClean="0">
                <a:ln>
                  <a:noFill/>
                </a:ln>
                <a:solidFill>
                  <a:srgbClr val="0070C0"/>
                </a:solidFill>
                <a:effectLst/>
                <a:latin typeface="Open Sans"/>
              </a:rPr>
              <a:t>1</a:t>
            </a:r>
            <a:r>
              <a:rPr kumimoji="0" lang="en-US" altLang="en-US" b="1" i="0" u="none" strike="noStrike" cap="none" normalizeH="0" baseline="0" dirty="0" smtClean="0">
                <a:ln>
                  <a:noFill/>
                </a:ln>
                <a:solidFill>
                  <a:srgbClr val="0070C0"/>
                </a:solidFill>
                <a:effectLst/>
                <a:latin typeface="Open Sans"/>
              </a:rPr>
              <a:t> </a:t>
            </a:r>
            <a:endParaRPr kumimoji="0" lang="en-US" altLang="en-US" b="1" i="0" u="none" strike="noStrike" cap="none" normalizeH="0" baseline="0" dirty="0" smtClean="0">
              <a:ln>
                <a:noFill/>
              </a:ln>
              <a:solidFill>
                <a:srgbClr val="0070C0"/>
              </a:solidFill>
              <a:effectLst/>
            </a:endParaRPr>
          </a:p>
        </p:txBody>
      </p:sp>
      <p:pic>
        <p:nvPicPr>
          <p:cNvPr id="15364" name="Picture 4"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3763" y="2120487"/>
            <a:ext cx="2058901" cy="13287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2392729" y="6263140"/>
            <a:ext cx="3861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70C0"/>
                </a:solidFill>
                <a:effectLst/>
                <a:latin typeface="Open Sans"/>
              </a:rPr>
              <a:t>c) Công suất của biến trở khí đó: </a:t>
            </a:r>
            <a:endParaRPr kumimoji="0" lang="en-US" altLang="en-US" b="1" i="0" u="none" strike="noStrike" cap="none" normalizeH="0" baseline="0" dirty="0" smtClean="0">
              <a:ln>
                <a:noFill/>
              </a:ln>
              <a:solidFill>
                <a:srgbClr val="0070C0"/>
              </a:solidFill>
              <a:effectLst/>
            </a:endParaRPr>
          </a:p>
        </p:txBody>
      </p:sp>
      <p:sp>
        <p:nvSpPr>
          <p:cNvPr id="2" name="Rectangle 1"/>
          <p:cNvSpPr/>
          <p:nvPr/>
        </p:nvSpPr>
        <p:spPr>
          <a:xfrm>
            <a:off x="2517395" y="2429781"/>
            <a:ext cx="1726755" cy="369332"/>
          </a:xfrm>
          <a:prstGeom prst="rect">
            <a:avLst/>
          </a:prstGeom>
        </p:spPr>
        <p:txBody>
          <a:bodyPr wrap="none">
            <a:spAutoFit/>
          </a:bodyPr>
          <a:lstStyle/>
          <a:p>
            <a:r>
              <a:rPr lang="vi-VN" b="1" dirty="0">
                <a:solidFill>
                  <a:srgbClr val="0070C0"/>
                </a:solidFill>
                <a:latin typeface="Open Sans"/>
              </a:rPr>
              <a:t>U</a:t>
            </a:r>
            <a:r>
              <a:rPr lang="vi-VN" b="1" baseline="-25000" dirty="0">
                <a:solidFill>
                  <a:srgbClr val="0070C0"/>
                </a:solidFill>
                <a:latin typeface="Open Sans"/>
              </a:rPr>
              <a:t>đm1</a:t>
            </a:r>
            <a:r>
              <a:rPr lang="vi-VN" b="1" dirty="0">
                <a:solidFill>
                  <a:srgbClr val="0070C0"/>
                </a:solidFill>
                <a:latin typeface="Open Sans"/>
              </a:rPr>
              <a:t> = U</a:t>
            </a:r>
            <a:r>
              <a:rPr lang="vi-VN" b="1" baseline="-25000" dirty="0">
                <a:solidFill>
                  <a:srgbClr val="0070C0"/>
                </a:solidFill>
                <a:latin typeface="Open Sans"/>
              </a:rPr>
              <a:t>1</a:t>
            </a:r>
            <a:r>
              <a:rPr lang="vi-VN" b="1" dirty="0">
                <a:solidFill>
                  <a:srgbClr val="0070C0"/>
                </a:solidFill>
                <a:latin typeface="Open Sans"/>
              </a:rPr>
              <a:t> = 3V</a:t>
            </a:r>
            <a:endParaRPr lang="vi-VN" dirty="0">
              <a:solidFill>
                <a:srgbClr val="0070C0"/>
              </a:solidFill>
            </a:endParaRPr>
          </a:p>
        </p:txBody>
      </p:sp>
      <p:sp>
        <p:nvSpPr>
          <p:cNvPr id="7" name="Rectangle 6"/>
          <p:cNvSpPr/>
          <p:nvPr/>
        </p:nvSpPr>
        <p:spPr>
          <a:xfrm>
            <a:off x="4286713" y="2412075"/>
            <a:ext cx="1872629" cy="369332"/>
          </a:xfrm>
          <a:prstGeom prst="rect">
            <a:avLst/>
          </a:prstGeom>
        </p:spPr>
        <p:txBody>
          <a:bodyPr wrap="none">
            <a:spAutoFit/>
          </a:bodyPr>
          <a:lstStyle/>
          <a:p>
            <a:r>
              <a:rPr lang="vi-VN" b="1" dirty="0">
                <a:solidFill>
                  <a:srgbClr val="0070C0"/>
                </a:solidFill>
                <a:latin typeface="Open Sans"/>
              </a:rPr>
              <a:t>P</a:t>
            </a:r>
            <a:r>
              <a:rPr lang="vi-VN" b="1" baseline="-25000" dirty="0">
                <a:solidFill>
                  <a:srgbClr val="0070C0"/>
                </a:solidFill>
                <a:latin typeface="Open Sans"/>
              </a:rPr>
              <a:t>đm1</a:t>
            </a:r>
            <a:r>
              <a:rPr lang="vi-VN" b="1" dirty="0">
                <a:solidFill>
                  <a:srgbClr val="0070C0"/>
                </a:solidFill>
                <a:latin typeface="Open Sans"/>
              </a:rPr>
              <a:t>=</a:t>
            </a:r>
            <a:r>
              <a:rPr lang="en-US" b="1" dirty="0">
                <a:solidFill>
                  <a:srgbClr val="0070C0"/>
                </a:solidFill>
                <a:latin typeface="Open Sans"/>
              </a:rPr>
              <a:t> </a:t>
            </a:r>
            <a:r>
              <a:rPr lang="vi-VN" b="1" dirty="0">
                <a:solidFill>
                  <a:srgbClr val="0070C0"/>
                </a:solidFill>
                <a:latin typeface="Open Sans"/>
              </a:rPr>
              <a:t>P</a:t>
            </a:r>
            <a:r>
              <a:rPr lang="vi-VN" b="1" baseline="-25000" dirty="0">
                <a:solidFill>
                  <a:srgbClr val="0070C0"/>
                </a:solidFill>
                <a:latin typeface="Open Sans"/>
              </a:rPr>
              <a:t>1</a:t>
            </a:r>
            <a:r>
              <a:rPr lang="en-US" b="1" baseline="-25000" dirty="0">
                <a:solidFill>
                  <a:srgbClr val="0070C0"/>
                </a:solidFill>
                <a:latin typeface="Open Sans"/>
              </a:rPr>
              <a:t> </a:t>
            </a:r>
            <a:r>
              <a:rPr lang="vi-VN" b="1" dirty="0">
                <a:solidFill>
                  <a:srgbClr val="0070C0"/>
                </a:solidFill>
                <a:latin typeface="Open Sans"/>
              </a:rPr>
              <a:t>=</a:t>
            </a:r>
            <a:r>
              <a:rPr lang="en-US" b="1" dirty="0">
                <a:solidFill>
                  <a:srgbClr val="0070C0"/>
                </a:solidFill>
                <a:latin typeface="Open Sans"/>
              </a:rPr>
              <a:t> </a:t>
            </a:r>
            <a:r>
              <a:rPr lang="vi-VN" b="1" dirty="0">
                <a:solidFill>
                  <a:srgbClr val="0070C0"/>
                </a:solidFill>
                <a:latin typeface="Open Sans"/>
              </a:rPr>
              <a:t>1,2W</a:t>
            </a:r>
            <a:endParaRPr lang="vi-VN" dirty="0">
              <a:solidFill>
                <a:srgbClr val="0070C0"/>
              </a:solidFill>
            </a:endParaRPr>
          </a:p>
        </p:txBody>
      </p:sp>
      <p:sp>
        <p:nvSpPr>
          <p:cNvPr id="8" name="Rectangle 7"/>
          <p:cNvSpPr/>
          <p:nvPr/>
        </p:nvSpPr>
        <p:spPr>
          <a:xfrm>
            <a:off x="2478606" y="3049612"/>
            <a:ext cx="1705916" cy="369332"/>
          </a:xfrm>
          <a:prstGeom prst="rect">
            <a:avLst/>
          </a:prstGeom>
        </p:spPr>
        <p:txBody>
          <a:bodyPr wrap="none">
            <a:spAutoFit/>
          </a:bodyPr>
          <a:lstStyle/>
          <a:p>
            <a:r>
              <a:rPr lang="vi-VN" b="1" dirty="0">
                <a:solidFill>
                  <a:srgbClr val="0070C0"/>
                </a:solidFill>
                <a:latin typeface="Open Sans"/>
              </a:rPr>
              <a:t>U</a:t>
            </a:r>
            <a:r>
              <a:rPr lang="vi-VN" b="1" baseline="-25000" dirty="0">
                <a:solidFill>
                  <a:srgbClr val="0070C0"/>
                </a:solidFill>
                <a:latin typeface="Open Sans"/>
              </a:rPr>
              <a:t>đm2</a:t>
            </a:r>
            <a:r>
              <a:rPr lang="vi-VN" b="1" dirty="0">
                <a:solidFill>
                  <a:srgbClr val="0070C0"/>
                </a:solidFill>
                <a:latin typeface="Open Sans"/>
              </a:rPr>
              <a:t> = U</a:t>
            </a:r>
            <a:r>
              <a:rPr lang="vi-VN" b="1" baseline="-25000" dirty="0">
                <a:solidFill>
                  <a:srgbClr val="0070C0"/>
                </a:solidFill>
                <a:latin typeface="Open Sans"/>
              </a:rPr>
              <a:t>2</a:t>
            </a:r>
            <a:r>
              <a:rPr lang="en-US" b="1" baseline="-25000" dirty="0">
                <a:solidFill>
                  <a:srgbClr val="0070C0"/>
                </a:solidFill>
                <a:latin typeface="Open Sans"/>
              </a:rPr>
              <a:t> </a:t>
            </a:r>
            <a:r>
              <a:rPr lang="vi-VN" b="1" dirty="0">
                <a:solidFill>
                  <a:srgbClr val="0070C0"/>
                </a:solidFill>
                <a:latin typeface="Open Sans"/>
              </a:rPr>
              <a:t>= 6V</a:t>
            </a:r>
            <a:endParaRPr lang="vi-VN" dirty="0">
              <a:solidFill>
                <a:srgbClr val="0070C0"/>
              </a:solidFill>
            </a:endParaRPr>
          </a:p>
        </p:txBody>
      </p:sp>
      <p:sp>
        <p:nvSpPr>
          <p:cNvPr id="9" name="Rectangle 8"/>
          <p:cNvSpPr/>
          <p:nvPr/>
        </p:nvSpPr>
        <p:spPr>
          <a:xfrm>
            <a:off x="4321261" y="3040934"/>
            <a:ext cx="1765227" cy="369332"/>
          </a:xfrm>
          <a:prstGeom prst="rect">
            <a:avLst/>
          </a:prstGeom>
        </p:spPr>
        <p:txBody>
          <a:bodyPr wrap="none">
            <a:spAutoFit/>
          </a:bodyPr>
          <a:lstStyle/>
          <a:p>
            <a:r>
              <a:rPr lang="vi-VN" b="1" dirty="0">
                <a:solidFill>
                  <a:srgbClr val="0070C0"/>
                </a:solidFill>
                <a:latin typeface="Open Sans"/>
              </a:rPr>
              <a:t>P</a:t>
            </a:r>
            <a:r>
              <a:rPr lang="vi-VN" b="1" baseline="-25000" dirty="0">
                <a:solidFill>
                  <a:srgbClr val="0070C0"/>
                </a:solidFill>
                <a:latin typeface="Open Sans"/>
              </a:rPr>
              <a:t>đm2</a:t>
            </a:r>
            <a:r>
              <a:rPr lang="vi-VN" b="1" dirty="0">
                <a:solidFill>
                  <a:srgbClr val="0070C0"/>
                </a:solidFill>
                <a:latin typeface="Open Sans"/>
              </a:rPr>
              <a:t> = P</a:t>
            </a:r>
            <a:r>
              <a:rPr lang="vi-VN" b="1" baseline="-25000" dirty="0">
                <a:solidFill>
                  <a:srgbClr val="0070C0"/>
                </a:solidFill>
                <a:latin typeface="Open Sans"/>
              </a:rPr>
              <a:t>2</a:t>
            </a:r>
            <a:r>
              <a:rPr lang="vi-VN" b="1" dirty="0">
                <a:solidFill>
                  <a:srgbClr val="0070C0"/>
                </a:solidFill>
                <a:latin typeface="Open Sans"/>
              </a:rPr>
              <a:t> = 6W</a:t>
            </a:r>
            <a:endParaRPr lang="vi-VN" dirty="0">
              <a:solidFill>
                <a:srgbClr val="0070C0"/>
              </a:solidFill>
            </a:endParaRPr>
          </a:p>
        </p:txBody>
      </p:sp>
      <p:sp>
        <p:nvSpPr>
          <p:cNvPr id="10" name="Rectangle 9"/>
          <p:cNvSpPr/>
          <p:nvPr/>
        </p:nvSpPr>
        <p:spPr>
          <a:xfrm>
            <a:off x="3354388" y="1978866"/>
            <a:ext cx="4541628" cy="369332"/>
          </a:xfrm>
          <a:prstGeom prst="rect">
            <a:avLst/>
          </a:prstGeom>
        </p:spPr>
        <p:txBody>
          <a:bodyPr wrap="none">
            <a:spAutoFit/>
          </a:bodyPr>
          <a:lstStyle/>
          <a:p>
            <a:r>
              <a:rPr lang="en-US" altLang="en-US" b="1" dirty="0" smtClean="0">
                <a:solidFill>
                  <a:srgbClr val="0070C0"/>
                </a:solidFill>
                <a:latin typeface="Open Sans"/>
              </a:rPr>
              <a:t>a/ Các </a:t>
            </a:r>
            <a:r>
              <a:rPr lang="en-US" altLang="en-US" b="1" dirty="0">
                <a:solidFill>
                  <a:srgbClr val="0070C0"/>
                </a:solidFill>
                <a:latin typeface="Open Sans"/>
              </a:rPr>
              <a:t>đèn sáng bình thường nên ta </a:t>
            </a:r>
            <a:r>
              <a:rPr lang="en-US" altLang="en-US" b="1" dirty="0" smtClean="0">
                <a:solidFill>
                  <a:srgbClr val="0070C0"/>
                </a:solidFill>
                <a:latin typeface="Open Sans"/>
              </a:rPr>
              <a:t>có:</a:t>
            </a:r>
            <a:endParaRPr lang="vi-VN" b="1" dirty="0">
              <a:solidFill>
                <a:srgbClr val="0070C0"/>
              </a:solidFill>
            </a:endParaRPr>
          </a:p>
        </p:txBody>
      </p:sp>
      <p:sp>
        <p:nvSpPr>
          <p:cNvPr id="11" name="Rectangle 10"/>
          <p:cNvSpPr/>
          <p:nvPr/>
        </p:nvSpPr>
        <p:spPr>
          <a:xfrm>
            <a:off x="2415606" y="3539196"/>
            <a:ext cx="3338286" cy="369332"/>
          </a:xfrm>
          <a:prstGeom prst="rect">
            <a:avLst/>
          </a:prstGeom>
        </p:spPr>
        <p:txBody>
          <a:bodyPr wrap="none">
            <a:spAutoFit/>
          </a:bodyPr>
          <a:lstStyle/>
          <a:p>
            <a:r>
              <a:rPr lang="en-US" altLang="en-US" b="1" dirty="0">
                <a:solidFill>
                  <a:srgbClr val="0070C0"/>
                </a:solidFill>
                <a:latin typeface="Open Sans"/>
              </a:rPr>
              <a:t>Ta </a:t>
            </a:r>
            <a:r>
              <a:rPr lang="en-US" altLang="en-US" b="1" dirty="0" smtClean="0">
                <a:solidFill>
                  <a:srgbClr val="0070C0"/>
                </a:solidFill>
                <a:latin typeface="Open Sans"/>
              </a:rPr>
              <a:t>thấy:  </a:t>
            </a:r>
            <a:r>
              <a:rPr lang="en-US" altLang="en-US" b="1" dirty="0">
                <a:solidFill>
                  <a:srgbClr val="0070C0"/>
                </a:solidFill>
                <a:latin typeface="Open Sans"/>
              </a:rPr>
              <a:t>U</a:t>
            </a:r>
            <a:r>
              <a:rPr lang="en-US" altLang="en-US" b="1" baseline="-30000" dirty="0">
                <a:solidFill>
                  <a:srgbClr val="0070C0"/>
                </a:solidFill>
                <a:latin typeface="Open Sans"/>
              </a:rPr>
              <a:t>1</a:t>
            </a:r>
            <a:r>
              <a:rPr lang="en-US" altLang="en-US" b="1" dirty="0">
                <a:solidFill>
                  <a:srgbClr val="0070C0"/>
                </a:solidFill>
                <a:latin typeface="Open Sans"/>
              </a:rPr>
              <a:t> + U</a:t>
            </a:r>
            <a:r>
              <a:rPr lang="en-US" altLang="en-US" b="1" baseline="-30000" dirty="0">
                <a:solidFill>
                  <a:srgbClr val="0070C0"/>
                </a:solidFill>
                <a:latin typeface="Open Sans"/>
              </a:rPr>
              <a:t>2</a:t>
            </a:r>
            <a:r>
              <a:rPr lang="en-US" altLang="en-US" b="1" dirty="0">
                <a:solidFill>
                  <a:srgbClr val="0070C0"/>
                </a:solidFill>
                <a:latin typeface="Open Sans"/>
              </a:rPr>
              <a:t> = 3 + 6 = 9V </a:t>
            </a:r>
            <a:endParaRPr lang="vi-VN" b="1" dirty="0">
              <a:solidFill>
                <a:srgbClr val="0070C0"/>
              </a:solidFill>
            </a:endParaRPr>
          </a:p>
        </p:txBody>
      </p:sp>
      <p:sp>
        <p:nvSpPr>
          <p:cNvPr id="12" name="Rectangle 11"/>
          <p:cNvSpPr/>
          <p:nvPr/>
        </p:nvSpPr>
        <p:spPr>
          <a:xfrm>
            <a:off x="5595164" y="3552437"/>
            <a:ext cx="550151" cy="369332"/>
          </a:xfrm>
          <a:prstGeom prst="rect">
            <a:avLst/>
          </a:prstGeom>
        </p:spPr>
        <p:txBody>
          <a:bodyPr wrap="none">
            <a:spAutoFit/>
          </a:bodyPr>
          <a:lstStyle/>
          <a:p>
            <a:r>
              <a:rPr lang="en-US" altLang="en-US" b="1" dirty="0">
                <a:solidFill>
                  <a:srgbClr val="0070C0"/>
                </a:solidFill>
                <a:latin typeface="Open Sans"/>
              </a:rPr>
              <a:t>= U</a:t>
            </a:r>
            <a:endParaRPr lang="vi-VN" b="1" dirty="0">
              <a:solidFill>
                <a:srgbClr val="0070C0"/>
              </a:solidFill>
            </a:endParaRPr>
          </a:p>
        </p:txBody>
      </p:sp>
      <p:sp>
        <p:nvSpPr>
          <p:cNvPr id="13" name="Rectangle 12"/>
          <p:cNvSpPr/>
          <p:nvPr/>
        </p:nvSpPr>
        <p:spPr>
          <a:xfrm>
            <a:off x="6092688" y="3564747"/>
            <a:ext cx="1367682"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0070C0"/>
                </a:solidFill>
                <a:latin typeface="Open Sans"/>
              </a:rPr>
              <a:t>=&gt; Đ</a:t>
            </a:r>
            <a:r>
              <a:rPr lang="en-US" altLang="en-US" sz="1200" b="1" dirty="0">
                <a:solidFill>
                  <a:srgbClr val="0070C0"/>
                </a:solidFill>
                <a:latin typeface="Open Sans"/>
              </a:rPr>
              <a:t>1</a:t>
            </a:r>
            <a:r>
              <a:rPr lang="en-US" altLang="en-US" b="1" dirty="0">
                <a:solidFill>
                  <a:srgbClr val="0070C0"/>
                </a:solidFill>
                <a:latin typeface="Open Sans"/>
              </a:rPr>
              <a:t> nt Đ</a:t>
            </a:r>
            <a:r>
              <a:rPr lang="en-US" altLang="en-US" sz="1200" b="1" dirty="0">
                <a:solidFill>
                  <a:srgbClr val="0070C0"/>
                </a:solidFill>
                <a:latin typeface="Open Sans"/>
              </a:rPr>
              <a:t>2</a:t>
            </a:r>
            <a:endParaRPr lang="en-US" altLang="en-US" sz="1200" b="1" dirty="0">
              <a:solidFill>
                <a:srgbClr val="0070C0"/>
              </a:solidFill>
            </a:endParaRPr>
          </a:p>
        </p:txBody>
      </p:sp>
      <mc:AlternateContent xmlns:mc="http://schemas.openxmlformats.org/markup-compatibility/2006" xmlns:a14="http://schemas.microsoft.com/office/drawing/2010/main">
        <mc:Choice Requires="a14">
          <p:sp>
            <p:nvSpPr>
              <p:cNvPr id="14" name="Rectangle 13"/>
              <p:cNvSpPr/>
              <p:nvPr/>
            </p:nvSpPr>
            <p:spPr>
              <a:xfrm>
                <a:off x="5968331" y="2279626"/>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𝑰</m:t>
                          </m:r>
                        </m:e>
                        <m:sub>
                          <m:r>
                            <a:rPr lang="en-US" b="1" i="1">
                              <a:solidFill>
                                <a:srgbClr val="0070C0"/>
                              </a:solidFill>
                              <a:latin typeface="Cambria Math" panose="02040503050406030204" pitchFamily="18" charset="0"/>
                              <a:cs typeface="Times New Roman" panose="02020603050405020304" pitchFamily="18" charset="0"/>
                            </a:rPr>
                            <m:t>𝟏</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𝑷</m:t>
                              </m:r>
                            </m:e>
                            <m:sub>
                              <m:r>
                                <a:rPr lang="en-US" b="1" i="1" smtClean="0">
                                  <a:solidFill>
                                    <a:srgbClr val="0070C0"/>
                                  </a:solidFill>
                                  <a:latin typeface="Cambria Math" panose="02040503050406030204" pitchFamily="18" charset="0"/>
                                  <a:cs typeface="Times New Roman" panose="02020603050405020304" pitchFamily="18" charset="0"/>
                                </a:rPr>
                                <m:t>𝟏</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a:solidFill>
                                    <a:srgbClr val="0070C0"/>
                                  </a:solidFill>
                                  <a:latin typeface="Cambria Math" panose="02040503050406030204" pitchFamily="18" charset="0"/>
                                  <a:cs typeface="Times New Roman" panose="02020603050405020304" pitchFamily="18" charset="0"/>
                                </a:rPr>
                                <m:t>𝟏</m:t>
                              </m:r>
                            </m:sub>
                          </m:sSub>
                        </m:den>
                      </m:f>
                    </m:oMath>
                  </m:oMathPara>
                </a14:m>
                <a:endParaRPr lang="vi-VN" dirty="0"/>
              </a:p>
            </p:txBody>
          </p:sp>
        </mc:Choice>
        <mc:Fallback xmlns="">
          <p:sp>
            <p:nvSpPr>
              <p:cNvPr id="14" name="Rectangle 13"/>
              <p:cNvSpPr>
                <a:spLocks noRot="1" noChangeAspect="1" noMove="1" noResize="1" noEditPoints="1" noAdjustHandles="1" noChangeArrowheads="1" noChangeShapeType="1" noTextEdit="1"/>
              </p:cNvSpPr>
              <p:nvPr/>
            </p:nvSpPr>
            <p:spPr>
              <a:xfrm>
                <a:off x="5968331" y="2279626"/>
                <a:ext cx="1471510" cy="656205"/>
              </a:xfrm>
              <a:prstGeom prst="rect">
                <a:avLst/>
              </a:prstGeom>
              <a:blipFill>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7136021" y="2283607"/>
                <a:ext cx="89960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𝟏</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𝟐</m:t>
                          </m:r>
                        </m:num>
                        <m:den>
                          <m:r>
                            <a:rPr lang="en-US" b="1" i="1" smtClean="0">
                              <a:solidFill>
                                <a:srgbClr val="0070C0"/>
                              </a:solidFill>
                              <a:latin typeface="Cambria Math" panose="02040503050406030204" pitchFamily="18" charset="0"/>
                              <a:cs typeface="Times New Roman" panose="02020603050405020304" pitchFamily="18" charset="0"/>
                            </a:rPr>
                            <m:t>𝟑</m:t>
                          </m:r>
                        </m:den>
                      </m:f>
                    </m:oMath>
                  </m:oMathPara>
                </a14:m>
                <a:endParaRPr lang="vi-VN" dirty="0"/>
              </a:p>
            </p:txBody>
          </p:sp>
        </mc:Choice>
        <mc:Fallback xmlns="">
          <p:sp>
            <p:nvSpPr>
              <p:cNvPr id="15" name="Rectangle 14"/>
              <p:cNvSpPr>
                <a:spLocks noRot="1" noChangeAspect="1" noMove="1" noResize="1" noEditPoints="1" noAdjustHandles="1" noChangeArrowheads="1" noChangeShapeType="1" noTextEdit="1"/>
              </p:cNvSpPr>
              <p:nvPr/>
            </p:nvSpPr>
            <p:spPr>
              <a:xfrm>
                <a:off x="7136021" y="2283607"/>
                <a:ext cx="899605" cy="610936"/>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7932466" y="2440396"/>
                <a:ext cx="1027845"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0,4 (A)</a:t>
                </a:r>
                <a:endParaRPr lang="vi-VN" dirty="0">
                  <a:solidFill>
                    <a:srgbClr val="0070C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7932466" y="2440396"/>
                <a:ext cx="1027845" cy="369332"/>
              </a:xfrm>
              <a:prstGeom prst="rect">
                <a:avLst/>
              </a:prstGeom>
              <a:blipFill>
                <a:blip r:embed="rId5"/>
                <a:stretch>
                  <a:fillRect t="-8197" r="-4734" b="-2459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5890631" y="2936662"/>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𝟐</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𝑷</m:t>
                              </m:r>
                            </m:e>
                            <m:sub>
                              <m:r>
                                <a:rPr lang="en-US"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𝟐</m:t>
                              </m:r>
                            </m:sub>
                          </m:sSub>
                        </m:den>
                      </m:f>
                    </m:oMath>
                  </m:oMathPara>
                </a14:m>
                <a:endParaRPr lang="vi-VN" dirty="0"/>
              </a:p>
            </p:txBody>
          </p:sp>
        </mc:Choice>
        <mc:Fallback xmlns="">
          <p:sp>
            <p:nvSpPr>
              <p:cNvPr id="24" name="Rectangle 23"/>
              <p:cNvSpPr>
                <a:spLocks noRot="1" noChangeAspect="1" noMove="1" noResize="1" noEditPoints="1" noAdjustHandles="1" noChangeArrowheads="1" noChangeShapeType="1" noTextEdit="1"/>
              </p:cNvSpPr>
              <p:nvPr/>
            </p:nvSpPr>
            <p:spPr>
              <a:xfrm>
                <a:off x="5890631" y="2936662"/>
                <a:ext cx="1471510" cy="656205"/>
              </a:xfrm>
              <a:prstGeom prst="rect">
                <a:avLst/>
              </a:prstGeom>
              <a:blipFill>
                <a:blip r:embed="rId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7058321" y="2873274"/>
                <a:ext cx="675185"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𝟔</m:t>
                          </m:r>
                        </m:num>
                        <m:den>
                          <m:r>
                            <a:rPr lang="en-US" b="1" i="1" smtClean="0">
                              <a:solidFill>
                                <a:srgbClr val="0070C0"/>
                              </a:solidFill>
                              <a:latin typeface="Cambria Math" panose="02040503050406030204" pitchFamily="18" charset="0"/>
                              <a:cs typeface="Times New Roman" panose="02020603050405020304" pitchFamily="18" charset="0"/>
                            </a:rPr>
                            <m:t>𝟔</m:t>
                          </m:r>
                        </m:den>
                      </m:f>
                    </m:oMath>
                  </m:oMathPara>
                </a14:m>
                <a:endParaRPr lang="vi-VN" dirty="0"/>
              </a:p>
            </p:txBody>
          </p:sp>
        </mc:Choice>
        <mc:Fallback xmlns="">
          <p:sp>
            <p:nvSpPr>
              <p:cNvPr id="25" name="Rectangle 24"/>
              <p:cNvSpPr>
                <a:spLocks noRot="1" noChangeAspect="1" noMove="1" noResize="1" noEditPoints="1" noAdjustHandles="1" noChangeArrowheads="1" noChangeShapeType="1" noTextEdit="1"/>
              </p:cNvSpPr>
              <p:nvPr/>
            </p:nvSpPr>
            <p:spPr>
              <a:xfrm>
                <a:off x="7058321" y="2873274"/>
                <a:ext cx="675185" cy="612732"/>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854766" y="3097432"/>
                <a:ext cx="853119"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1 (A)</a:t>
                </a:r>
                <a:endParaRPr lang="vi-VN" dirty="0">
                  <a:solidFill>
                    <a:srgbClr val="0070C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7854766" y="3097432"/>
                <a:ext cx="853119" cy="369332"/>
              </a:xfrm>
              <a:prstGeom prst="rect">
                <a:avLst/>
              </a:prstGeom>
              <a:blipFill>
                <a:blip r:embed="rId8"/>
                <a:stretch>
                  <a:fillRect t="-8197" r="-6475" b="-24590"/>
                </a:stretch>
              </a:blipFill>
            </p:spPr>
            <p:txBody>
              <a:bodyPr/>
              <a:lstStyle/>
              <a:p>
                <a:r>
                  <a:rPr lang="vi-VN">
                    <a:noFill/>
                  </a:rPr>
                  <a:t> </a:t>
                </a:r>
              </a:p>
            </p:txBody>
          </p:sp>
        </mc:Fallback>
      </mc:AlternateContent>
      <p:sp>
        <p:nvSpPr>
          <p:cNvPr id="17" name="Rectangle 16"/>
          <p:cNvSpPr/>
          <p:nvPr/>
        </p:nvSpPr>
        <p:spPr>
          <a:xfrm>
            <a:off x="2448358" y="4385412"/>
            <a:ext cx="8510995" cy="369332"/>
          </a:xfrm>
          <a:prstGeom prst="rect">
            <a:avLst/>
          </a:prstGeom>
        </p:spPr>
        <p:txBody>
          <a:bodyPr wrap="square">
            <a:spAutoFit/>
          </a:bodyPr>
          <a:lstStyle/>
          <a:p>
            <a:pPr algn="just" eaLnBrk="0" fontAlgn="base" hangingPunct="0">
              <a:spcBef>
                <a:spcPct val="0"/>
              </a:spcBef>
              <a:spcAft>
                <a:spcPct val="0"/>
              </a:spcAft>
            </a:pPr>
            <a:r>
              <a:rPr lang="en-US" altLang="en-US" b="1" dirty="0" smtClean="0">
                <a:solidFill>
                  <a:srgbClr val="0070C0"/>
                </a:solidFill>
                <a:latin typeface="Open Sans"/>
              </a:rPr>
              <a:t>=&gt; mạch điện (Đ</a:t>
            </a:r>
            <a:r>
              <a:rPr lang="en-US" altLang="en-US" sz="1200" b="1" dirty="0" smtClean="0">
                <a:solidFill>
                  <a:srgbClr val="0070C0"/>
                </a:solidFill>
                <a:latin typeface="Open Sans"/>
              </a:rPr>
              <a:t>1</a:t>
            </a:r>
            <a:r>
              <a:rPr lang="en-US" altLang="en-US" b="1" dirty="0" smtClean="0">
                <a:solidFill>
                  <a:srgbClr val="0070C0"/>
                </a:solidFill>
                <a:latin typeface="Open Sans"/>
              </a:rPr>
              <a:t> //R</a:t>
            </a:r>
            <a:r>
              <a:rPr lang="en-US" altLang="en-US" sz="1200" b="1" dirty="0" smtClean="0">
                <a:solidFill>
                  <a:srgbClr val="0070C0"/>
                </a:solidFill>
                <a:latin typeface="Open Sans"/>
              </a:rPr>
              <a:t>b</a:t>
            </a:r>
            <a:r>
              <a:rPr lang="en-US" altLang="en-US" b="1" dirty="0" smtClean="0">
                <a:solidFill>
                  <a:srgbClr val="0070C0"/>
                </a:solidFill>
                <a:latin typeface="Open Sans"/>
              </a:rPr>
              <a:t>) nt Đ</a:t>
            </a:r>
            <a:r>
              <a:rPr lang="en-US" altLang="en-US" sz="1200" b="1" dirty="0" smtClean="0">
                <a:solidFill>
                  <a:srgbClr val="0070C0"/>
                </a:solidFill>
                <a:latin typeface="Open Sans"/>
              </a:rPr>
              <a:t>2   </a:t>
            </a:r>
            <a:r>
              <a:rPr lang="en-US" altLang="en-US" b="1" dirty="0" smtClean="0">
                <a:solidFill>
                  <a:srgbClr val="0070C0"/>
                </a:solidFill>
                <a:latin typeface="Open Sans"/>
              </a:rPr>
              <a:t>như </a:t>
            </a:r>
            <a:r>
              <a:rPr lang="en-US" altLang="en-US" b="1" dirty="0">
                <a:solidFill>
                  <a:srgbClr val="0070C0"/>
                </a:solidFill>
                <a:latin typeface="Open Sans"/>
              </a:rPr>
              <a:t>hình vẽ.</a:t>
            </a:r>
            <a:endParaRPr lang="en-US" altLang="en-US" b="1" dirty="0">
              <a:solidFill>
                <a:srgbClr val="0070C0"/>
              </a:solidFill>
            </a:endParaRPr>
          </a:p>
        </p:txBody>
      </p:sp>
      <p:sp>
        <p:nvSpPr>
          <p:cNvPr id="18" name="Rectangle 17"/>
          <p:cNvSpPr/>
          <p:nvPr/>
        </p:nvSpPr>
        <p:spPr>
          <a:xfrm>
            <a:off x="2448358" y="4803422"/>
            <a:ext cx="2582758" cy="369332"/>
          </a:xfrm>
          <a:prstGeom prst="rect">
            <a:avLst/>
          </a:prstGeom>
        </p:spPr>
        <p:txBody>
          <a:bodyPr wrap="none">
            <a:spAutoFit/>
          </a:bodyPr>
          <a:lstStyle/>
          <a:p>
            <a:pPr lvl="0" eaLnBrk="0" fontAlgn="base" hangingPunct="0">
              <a:spcBef>
                <a:spcPct val="0"/>
              </a:spcBef>
              <a:spcAft>
                <a:spcPct val="0"/>
              </a:spcAft>
            </a:pPr>
            <a:r>
              <a:rPr lang="en-US" altLang="en-US" b="1" dirty="0" smtClean="0">
                <a:solidFill>
                  <a:srgbClr val="0070C0"/>
                </a:solidFill>
                <a:latin typeface="Open Sans"/>
              </a:rPr>
              <a:t>b/  ta có: U</a:t>
            </a:r>
            <a:r>
              <a:rPr lang="en-US" altLang="en-US" b="1" baseline="-30000" dirty="0" smtClean="0">
                <a:solidFill>
                  <a:srgbClr val="0070C0"/>
                </a:solidFill>
                <a:latin typeface="Open Sans"/>
              </a:rPr>
              <a:t>1</a:t>
            </a:r>
            <a:r>
              <a:rPr lang="en-US" altLang="en-US" b="1" dirty="0">
                <a:solidFill>
                  <a:srgbClr val="0070C0"/>
                </a:solidFill>
                <a:latin typeface="Open Sans"/>
              </a:rPr>
              <a:t> = U</a:t>
            </a:r>
            <a:r>
              <a:rPr lang="en-US" altLang="en-US" b="1" baseline="-30000" dirty="0">
                <a:solidFill>
                  <a:srgbClr val="0070C0"/>
                </a:solidFill>
                <a:latin typeface="Open Sans"/>
              </a:rPr>
              <a:t>b</a:t>
            </a:r>
            <a:r>
              <a:rPr lang="en-US" altLang="en-US" b="1" dirty="0">
                <a:solidFill>
                  <a:srgbClr val="0070C0"/>
                </a:solidFill>
                <a:latin typeface="Open Sans"/>
              </a:rPr>
              <a:t> = 3V </a:t>
            </a:r>
            <a:endParaRPr lang="en-US" altLang="en-US" b="1" dirty="0">
              <a:solidFill>
                <a:srgbClr val="0070C0"/>
              </a:solidFill>
            </a:endParaRPr>
          </a:p>
        </p:txBody>
      </p:sp>
      <p:sp>
        <p:nvSpPr>
          <p:cNvPr id="19" name="Rectangle 18"/>
          <p:cNvSpPr/>
          <p:nvPr/>
        </p:nvSpPr>
        <p:spPr>
          <a:xfrm>
            <a:off x="5219152" y="4803422"/>
            <a:ext cx="2514353" cy="369332"/>
          </a:xfrm>
          <a:prstGeom prst="rect">
            <a:avLst/>
          </a:prstGeom>
        </p:spPr>
        <p:txBody>
          <a:bodyPr wrap="square">
            <a:spAutoFit/>
          </a:bodyPr>
          <a:lstStyle/>
          <a:p>
            <a:pPr lvl="0" eaLnBrk="0" fontAlgn="base" hangingPunct="0">
              <a:spcBef>
                <a:spcPct val="0"/>
              </a:spcBef>
              <a:spcAft>
                <a:spcPct val="0"/>
              </a:spcAft>
            </a:pPr>
            <a:r>
              <a:rPr lang="en-US" altLang="en-US" b="1" dirty="0">
                <a:solidFill>
                  <a:srgbClr val="0070C0"/>
                </a:solidFill>
                <a:latin typeface="Open Sans"/>
              </a:rPr>
              <a:t>I</a:t>
            </a:r>
            <a:r>
              <a:rPr lang="en-US" altLang="en-US" b="1" baseline="-30000" dirty="0">
                <a:solidFill>
                  <a:srgbClr val="0070C0"/>
                </a:solidFill>
                <a:latin typeface="Open Sans"/>
              </a:rPr>
              <a:t>1</a:t>
            </a:r>
            <a:r>
              <a:rPr lang="en-US" altLang="en-US" b="1" dirty="0">
                <a:solidFill>
                  <a:srgbClr val="0070C0"/>
                </a:solidFill>
                <a:latin typeface="Open Sans"/>
              </a:rPr>
              <a:t> + I</a:t>
            </a:r>
            <a:r>
              <a:rPr lang="en-US" altLang="en-US" b="1" baseline="-30000" dirty="0">
                <a:solidFill>
                  <a:srgbClr val="0070C0"/>
                </a:solidFill>
                <a:latin typeface="Open Sans"/>
              </a:rPr>
              <a:t>b</a:t>
            </a:r>
            <a:r>
              <a:rPr lang="en-US" altLang="en-US" b="1" dirty="0">
                <a:solidFill>
                  <a:srgbClr val="0070C0"/>
                </a:solidFill>
                <a:latin typeface="Open Sans"/>
              </a:rPr>
              <a:t> = I</a:t>
            </a:r>
            <a:r>
              <a:rPr lang="en-US" altLang="en-US" b="1" baseline="-30000" dirty="0">
                <a:solidFill>
                  <a:srgbClr val="0070C0"/>
                </a:solidFill>
                <a:latin typeface="Open Sans"/>
              </a:rPr>
              <a:t>2</a:t>
            </a:r>
            <a:r>
              <a:rPr lang="en-US" altLang="en-US" b="1" dirty="0">
                <a:solidFill>
                  <a:srgbClr val="0070C0"/>
                </a:solidFill>
                <a:latin typeface="Open Sans"/>
              </a:rPr>
              <a:t> = </a:t>
            </a:r>
            <a:r>
              <a:rPr lang="en-US" altLang="en-US" b="1" dirty="0" smtClean="0">
                <a:solidFill>
                  <a:srgbClr val="0070C0"/>
                </a:solidFill>
                <a:latin typeface="Open Sans"/>
              </a:rPr>
              <a:t>I = 1A</a:t>
            </a:r>
            <a:endParaRPr lang="en-US" altLang="en-US" b="1" dirty="0">
              <a:solidFill>
                <a:srgbClr val="0070C0"/>
              </a:solidFill>
            </a:endParaRPr>
          </a:p>
        </p:txBody>
      </p:sp>
      <p:sp>
        <p:nvSpPr>
          <p:cNvPr id="20" name="Rectangle 19"/>
          <p:cNvSpPr/>
          <p:nvPr/>
        </p:nvSpPr>
        <p:spPr>
          <a:xfrm>
            <a:off x="7252856" y="4814366"/>
            <a:ext cx="3305713"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 I</a:t>
            </a:r>
            <a:r>
              <a:rPr lang="en-US" altLang="en-US" b="1" baseline="-30000" dirty="0">
                <a:solidFill>
                  <a:srgbClr val="0070C0"/>
                </a:solidFill>
                <a:latin typeface="Open Sans"/>
              </a:rPr>
              <a:t>b</a:t>
            </a:r>
            <a:r>
              <a:rPr lang="en-US" altLang="en-US" b="1" dirty="0">
                <a:solidFill>
                  <a:srgbClr val="0070C0"/>
                </a:solidFill>
                <a:latin typeface="Open Sans"/>
              </a:rPr>
              <a:t> = I</a:t>
            </a:r>
            <a:r>
              <a:rPr lang="en-US" altLang="en-US" b="1" baseline="-30000" dirty="0">
                <a:solidFill>
                  <a:srgbClr val="0070C0"/>
                </a:solidFill>
                <a:latin typeface="Open Sans"/>
              </a:rPr>
              <a:t>2</a:t>
            </a:r>
            <a:r>
              <a:rPr lang="en-US" altLang="en-US" b="1" dirty="0">
                <a:solidFill>
                  <a:srgbClr val="0070C0"/>
                </a:solidFill>
                <a:latin typeface="Open Sans"/>
              </a:rPr>
              <a:t> – I</a:t>
            </a:r>
            <a:r>
              <a:rPr lang="en-US" altLang="en-US" b="1" baseline="-30000" dirty="0">
                <a:solidFill>
                  <a:srgbClr val="0070C0"/>
                </a:solidFill>
                <a:latin typeface="Open Sans"/>
              </a:rPr>
              <a:t>1</a:t>
            </a:r>
            <a:r>
              <a:rPr lang="en-US" altLang="en-US" b="1" dirty="0">
                <a:solidFill>
                  <a:srgbClr val="0070C0"/>
                </a:solidFill>
                <a:latin typeface="Open Sans"/>
              </a:rPr>
              <a:t> = 1 – 0,4 = </a:t>
            </a:r>
            <a:r>
              <a:rPr lang="en-US" altLang="en-US" b="1" dirty="0" smtClean="0">
                <a:solidFill>
                  <a:srgbClr val="0070C0"/>
                </a:solidFill>
                <a:latin typeface="Open Sans"/>
              </a:rPr>
              <a:t>0,6(A)</a:t>
            </a:r>
            <a:endParaRPr lang="en-US" altLang="en-US" b="1" dirty="0">
              <a:solidFill>
                <a:srgbClr val="0070C0"/>
              </a:solidFill>
            </a:endParaRPr>
          </a:p>
        </p:txBody>
      </p:sp>
      <p:sp>
        <p:nvSpPr>
          <p:cNvPr id="21" name="Rectangle 20"/>
          <p:cNvSpPr/>
          <p:nvPr/>
        </p:nvSpPr>
        <p:spPr>
          <a:xfrm>
            <a:off x="2448358" y="5210256"/>
            <a:ext cx="4564070"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Điện trở của mỗi đèn và biến trở khi đó:</a:t>
            </a:r>
            <a:endParaRPr lang="en-US" altLang="en-US" b="1" dirty="0">
              <a:solidFill>
                <a:srgbClr val="0070C0"/>
              </a:solidFill>
            </a:endParaRPr>
          </a:p>
        </p:txBody>
      </p:sp>
      <mc:AlternateContent xmlns:mc="http://schemas.openxmlformats.org/markup-compatibility/2006" xmlns:a14="http://schemas.microsoft.com/office/drawing/2010/main">
        <mc:Choice Requires="a14">
          <p:sp>
            <p:nvSpPr>
              <p:cNvPr id="32" name="Rectangle 31"/>
              <p:cNvSpPr/>
              <p:nvPr/>
            </p:nvSpPr>
            <p:spPr>
              <a:xfrm>
                <a:off x="5178146" y="5506717"/>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smtClean="0">
                              <a:solidFill>
                                <a:srgbClr val="0070C0"/>
                              </a:solidFill>
                              <a:latin typeface="Cambria Math" panose="02040503050406030204" pitchFamily="18" charset="0"/>
                              <a:cs typeface="Times New Roman" panose="02020603050405020304" pitchFamily="18" charset="0"/>
                            </a:rPr>
                            <m:t>𝟐</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𝟐</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𝟐</m:t>
                              </m:r>
                            </m:sub>
                          </m:sSub>
                        </m:den>
                      </m:f>
                    </m:oMath>
                  </m:oMathPara>
                </a14:m>
                <a:endParaRPr lang="vi-VN" dirty="0"/>
              </a:p>
            </p:txBody>
          </p:sp>
        </mc:Choice>
        <mc:Fallback xmlns="">
          <p:sp>
            <p:nvSpPr>
              <p:cNvPr id="32" name="Rectangle 31"/>
              <p:cNvSpPr>
                <a:spLocks noRot="1" noChangeAspect="1" noMove="1" noResize="1" noEditPoints="1" noAdjustHandles="1" noChangeArrowheads="1" noChangeShapeType="1" noTextEdit="1"/>
              </p:cNvSpPr>
              <p:nvPr/>
            </p:nvSpPr>
            <p:spPr>
              <a:xfrm>
                <a:off x="5178146" y="5506717"/>
                <a:ext cx="1471510" cy="656205"/>
              </a:xfrm>
              <a:prstGeom prst="rect">
                <a:avLst/>
              </a:prstGeom>
              <a:blipFill>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6345836" y="5510698"/>
                <a:ext cx="67518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𝟔</m:t>
                          </m:r>
                        </m:num>
                        <m:den>
                          <m:r>
                            <a:rPr lang="en-US" b="1" i="1" smtClean="0">
                              <a:solidFill>
                                <a:srgbClr val="0070C0"/>
                              </a:solidFill>
                              <a:latin typeface="Cambria Math" panose="02040503050406030204" pitchFamily="18" charset="0"/>
                              <a:cs typeface="Times New Roman" panose="02020603050405020304" pitchFamily="18" charset="0"/>
                            </a:rPr>
                            <m:t>𝟏</m:t>
                          </m:r>
                        </m:den>
                      </m:f>
                    </m:oMath>
                  </m:oMathPara>
                </a14:m>
                <a:endParaRPr lang="vi-VN" dirty="0"/>
              </a:p>
            </p:txBody>
          </p:sp>
        </mc:Choice>
        <mc:Fallback xmlns="">
          <p:sp>
            <p:nvSpPr>
              <p:cNvPr id="33" name="Rectangle 32"/>
              <p:cNvSpPr>
                <a:spLocks noRot="1" noChangeAspect="1" noMove="1" noResize="1" noEditPoints="1" noAdjustHandles="1" noChangeArrowheads="1" noChangeShapeType="1" noTextEdit="1"/>
              </p:cNvSpPr>
              <p:nvPr/>
            </p:nvSpPr>
            <p:spPr>
              <a:xfrm>
                <a:off x="6345836" y="5510698"/>
                <a:ext cx="675185" cy="610936"/>
              </a:xfrm>
              <a:prstGeom prst="rect">
                <a:avLst/>
              </a:prstGeom>
              <a:blipFill>
                <a:blip r:embed="rId1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7142281" y="5667487"/>
                <a:ext cx="901209"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m:t>
                    </m:r>
                    <m:r>
                      <a:rPr lang="en-US" b="0" i="0" smtClean="0">
                        <a:solidFill>
                          <a:srgbClr val="0070C0"/>
                        </a:solidFill>
                        <a:latin typeface="Cambria Math" panose="02040503050406030204" pitchFamily="18" charset="0"/>
                        <a:cs typeface="Times New Roman" panose="02020603050405020304" pitchFamily="18" charset="0"/>
                      </a:rPr>
                      <m:t>6</m:t>
                    </m:r>
                  </m:oMath>
                </a14:m>
                <a:r>
                  <a:rPr lang="en-US" dirty="0" smtClean="0">
                    <a:solidFill>
                      <a:srgbClr val="0070C0"/>
                    </a:solidFill>
                  </a:rPr>
                  <a:t>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7142281" y="5667487"/>
                <a:ext cx="901209" cy="369332"/>
              </a:xfrm>
              <a:prstGeom prst="rect">
                <a:avLst/>
              </a:prstGeom>
              <a:blipFill>
                <a:blip r:embed="rId11"/>
                <a:stretch>
                  <a:fillRect t="-13333" r="-6122" b="-26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2253509" y="5549621"/>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a:solidFill>
                                <a:srgbClr val="0070C0"/>
                              </a:solidFill>
                              <a:latin typeface="Cambria Math" panose="02040503050406030204" pitchFamily="18" charset="0"/>
                              <a:cs typeface="Times New Roman" panose="02020603050405020304" pitchFamily="18" charset="0"/>
                            </a:rPr>
                            <m:t>𝟏</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𝟏</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a:solidFill>
                                    <a:srgbClr val="0070C0"/>
                                  </a:solidFill>
                                  <a:latin typeface="Cambria Math" panose="02040503050406030204" pitchFamily="18" charset="0"/>
                                  <a:cs typeface="Times New Roman" panose="02020603050405020304" pitchFamily="18" charset="0"/>
                                </a:rPr>
                                <m:t>𝟏</m:t>
                              </m:r>
                            </m:sub>
                          </m:sSub>
                        </m:den>
                      </m:f>
                    </m:oMath>
                  </m:oMathPara>
                </a14:m>
                <a:endParaRPr lang="vi-VN" dirty="0"/>
              </a:p>
            </p:txBody>
          </p:sp>
        </mc:Choice>
        <mc:Fallback xmlns="">
          <p:sp>
            <p:nvSpPr>
              <p:cNvPr id="35" name="Rectangle 34"/>
              <p:cNvSpPr>
                <a:spLocks noRot="1" noChangeAspect="1" noMove="1" noResize="1" noEditPoints="1" noAdjustHandles="1" noChangeArrowheads="1" noChangeShapeType="1" noTextEdit="1"/>
              </p:cNvSpPr>
              <p:nvPr/>
            </p:nvSpPr>
            <p:spPr>
              <a:xfrm>
                <a:off x="2253509" y="5549621"/>
                <a:ext cx="1471510" cy="656205"/>
              </a:xfrm>
              <a:prstGeom prst="rect">
                <a:avLst/>
              </a:prstGeom>
              <a:blipFill>
                <a:blip r:embed="rId1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3421199" y="5553602"/>
                <a:ext cx="899605"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𝟑</m:t>
                          </m:r>
                        </m:num>
                        <m:den>
                          <m:r>
                            <a:rPr lang="en-US" b="1" i="1" smtClean="0">
                              <a:solidFill>
                                <a:srgbClr val="0070C0"/>
                              </a:solidFill>
                              <a:latin typeface="Cambria Math" panose="02040503050406030204" pitchFamily="18" charset="0"/>
                              <a:cs typeface="Times New Roman" panose="02020603050405020304" pitchFamily="18" charset="0"/>
                            </a:rPr>
                            <m:t>𝟎</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𝟒</m:t>
                          </m:r>
                        </m:den>
                      </m:f>
                    </m:oMath>
                  </m:oMathPara>
                </a14:m>
                <a:endParaRPr lang="vi-VN" dirty="0"/>
              </a:p>
            </p:txBody>
          </p:sp>
        </mc:Choice>
        <mc:Fallback xmlns="">
          <p:sp>
            <p:nvSpPr>
              <p:cNvPr id="36" name="Rectangle 35"/>
              <p:cNvSpPr>
                <a:spLocks noRot="1" noChangeAspect="1" noMove="1" noResize="1" noEditPoints="1" noAdjustHandles="1" noChangeArrowheads="1" noChangeShapeType="1" noTextEdit="1"/>
              </p:cNvSpPr>
              <p:nvPr/>
            </p:nvSpPr>
            <p:spPr>
              <a:xfrm>
                <a:off x="3421199" y="5553602"/>
                <a:ext cx="899605" cy="64203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4217644" y="5710391"/>
                <a:ext cx="1048685"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7,5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37" name="Rectangle 36"/>
              <p:cNvSpPr>
                <a:spLocks noRot="1" noChangeAspect="1" noMove="1" noResize="1" noEditPoints="1" noAdjustHandles="1" noChangeArrowheads="1" noChangeShapeType="1" noTextEdit="1"/>
              </p:cNvSpPr>
              <p:nvPr/>
            </p:nvSpPr>
            <p:spPr>
              <a:xfrm>
                <a:off x="4217644" y="5710391"/>
                <a:ext cx="1048685" cy="369332"/>
              </a:xfrm>
              <a:prstGeom prst="rect">
                <a:avLst/>
              </a:prstGeom>
              <a:blipFill>
                <a:blip r:embed="rId14"/>
                <a:stretch>
                  <a:fillRect t="-13333" r="-4651" b="-26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7950105" y="5496528"/>
                <a:ext cx="1471510" cy="6562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𝑹</m:t>
                          </m:r>
                        </m:e>
                        <m:sub>
                          <m:r>
                            <a:rPr lang="en-US" b="1" i="1" smtClean="0">
                              <a:solidFill>
                                <a:srgbClr val="0070C0"/>
                              </a:solidFill>
                              <a:latin typeface="Cambria Math" panose="02040503050406030204" pitchFamily="18" charset="0"/>
                              <a:cs typeface="Times New Roman" panose="02020603050405020304" pitchFamily="18" charset="0"/>
                            </a:rPr>
                            <m:t>𝒃</m:t>
                          </m:r>
                        </m:sub>
                      </m:sSub>
                      <m:r>
                        <a:rPr lang="en-US" b="1" i="1">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𝑼</m:t>
                              </m:r>
                            </m:e>
                            <m:sub>
                              <m:r>
                                <a:rPr lang="en-US" b="1" i="1" smtClean="0">
                                  <a:solidFill>
                                    <a:srgbClr val="0070C0"/>
                                  </a:solidFill>
                                  <a:latin typeface="Cambria Math" panose="02040503050406030204" pitchFamily="18" charset="0"/>
                                  <a:cs typeface="Times New Roman" panose="02020603050405020304" pitchFamily="18" charset="0"/>
                                </a:rPr>
                                <m:t>𝒃</m:t>
                              </m:r>
                            </m:sub>
                          </m:sSub>
                        </m:num>
                        <m:den>
                          <m:sSub>
                            <m:sSubPr>
                              <m:ctrlPr>
                                <a:rPr lang="en-US" b="1" i="1">
                                  <a:solidFill>
                                    <a:srgbClr val="0070C0"/>
                                  </a:solidFill>
                                  <a:latin typeface="Cambria Math" panose="02040503050406030204" pitchFamily="18" charset="0"/>
                                  <a:cs typeface="Times New Roman" panose="02020603050405020304" pitchFamily="18" charset="0"/>
                                </a:rPr>
                              </m:ctrlPr>
                            </m:sSubPr>
                            <m:e>
                              <m:r>
                                <a:rPr lang="en-US" b="1" i="1" smtClean="0">
                                  <a:solidFill>
                                    <a:srgbClr val="0070C0"/>
                                  </a:solidFill>
                                  <a:latin typeface="Cambria Math" panose="02040503050406030204" pitchFamily="18" charset="0"/>
                                  <a:cs typeface="Times New Roman" panose="02020603050405020304" pitchFamily="18" charset="0"/>
                                </a:rPr>
                                <m:t>𝑰</m:t>
                              </m:r>
                            </m:e>
                            <m:sub>
                              <m:r>
                                <a:rPr lang="en-US" b="1" i="1" smtClean="0">
                                  <a:solidFill>
                                    <a:srgbClr val="0070C0"/>
                                  </a:solidFill>
                                  <a:latin typeface="Cambria Math" panose="02040503050406030204" pitchFamily="18" charset="0"/>
                                  <a:cs typeface="Times New Roman" panose="02020603050405020304" pitchFamily="18" charset="0"/>
                                </a:rPr>
                                <m:t>𝒃</m:t>
                              </m:r>
                            </m:sub>
                          </m:sSub>
                        </m:den>
                      </m:f>
                    </m:oMath>
                  </m:oMathPara>
                </a14:m>
                <a:endParaRPr lang="vi-VN" dirty="0"/>
              </a:p>
            </p:txBody>
          </p:sp>
        </mc:Choice>
        <mc:Fallback xmlns="">
          <p:sp>
            <p:nvSpPr>
              <p:cNvPr id="39" name="Rectangle 38"/>
              <p:cNvSpPr>
                <a:spLocks noRot="1" noChangeAspect="1" noMove="1" noResize="1" noEditPoints="1" noAdjustHandles="1" noChangeArrowheads="1" noChangeShapeType="1" noTextEdit="1"/>
              </p:cNvSpPr>
              <p:nvPr/>
            </p:nvSpPr>
            <p:spPr>
              <a:xfrm>
                <a:off x="7950105" y="5496528"/>
                <a:ext cx="1471510" cy="656205"/>
              </a:xfrm>
              <a:prstGeom prst="rect">
                <a:avLst/>
              </a:prstGeom>
              <a:blipFill>
                <a:blip r:embed="rId1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9117795" y="5500509"/>
                <a:ext cx="899605"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f>
                        <m:fPr>
                          <m:ctrlPr>
                            <a:rPr lang="en-US" b="1" i="1">
                              <a:solidFill>
                                <a:srgbClr val="0070C0"/>
                              </a:solidFill>
                              <a:latin typeface="Cambria Math" panose="02040503050406030204" pitchFamily="18" charset="0"/>
                              <a:cs typeface="Times New Roman" panose="02020603050405020304" pitchFamily="18" charset="0"/>
                            </a:rPr>
                          </m:ctrlPr>
                        </m:fPr>
                        <m:num>
                          <m:r>
                            <a:rPr lang="en-US" b="1" i="1" smtClean="0">
                              <a:solidFill>
                                <a:srgbClr val="0070C0"/>
                              </a:solidFill>
                              <a:latin typeface="Cambria Math" panose="02040503050406030204" pitchFamily="18" charset="0"/>
                              <a:cs typeface="Times New Roman" panose="02020603050405020304" pitchFamily="18" charset="0"/>
                            </a:rPr>
                            <m:t>𝟑</m:t>
                          </m:r>
                        </m:num>
                        <m:den>
                          <m:r>
                            <a:rPr lang="en-US" b="1" i="1" smtClean="0">
                              <a:solidFill>
                                <a:srgbClr val="0070C0"/>
                              </a:solidFill>
                              <a:latin typeface="Cambria Math" panose="02040503050406030204" pitchFamily="18" charset="0"/>
                              <a:cs typeface="Times New Roman" panose="02020603050405020304" pitchFamily="18" charset="0"/>
                            </a:rPr>
                            <m:t>𝟎</m:t>
                          </m:r>
                          <m:r>
                            <a:rPr lang="en-US" b="1" i="1" smtClean="0">
                              <a:solidFill>
                                <a:srgbClr val="0070C0"/>
                              </a:solidFill>
                              <a:latin typeface="Cambria Math" panose="02040503050406030204" pitchFamily="18" charset="0"/>
                              <a:cs typeface="Times New Roman" panose="02020603050405020304" pitchFamily="18" charset="0"/>
                            </a:rPr>
                            <m:t>,</m:t>
                          </m:r>
                          <m:r>
                            <a:rPr lang="en-US" b="1" i="1" smtClean="0">
                              <a:solidFill>
                                <a:srgbClr val="0070C0"/>
                              </a:solidFill>
                              <a:latin typeface="Cambria Math" panose="02040503050406030204" pitchFamily="18" charset="0"/>
                              <a:cs typeface="Times New Roman" panose="02020603050405020304" pitchFamily="18" charset="0"/>
                            </a:rPr>
                            <m:t>𝟔</m:t>
                          </m:r>
                        </m:den>
                      </m:f>
                    </m:oMath>
                  </m:oMathPara>
                </a14:m>
                <a:endParaRPr lang="vi-VN" dirty="0"/>
              </a:p>
            </p:txBody>
          </p:sp>
        </mc:Choice>
        <mc:Fallback xmlns="">
          <p:sp>
            <p:nvSpPr>
              <p:cNvPr id="40" name="Rectangle 39"/>
              <p:cNvSpPr>
                <a:spLocks noRot="1" noChangeAspect="1" noMove="1" noResize="1" noEditPoints="1" noAdjustHandles="1" noChangeArrowheads="1" noChangeShapeType="1" noTextEdit="1"/>
              </p:cNvSpPr>
              <p:nvPr/>
            </p:nvSpPr>
            <p:spPr>
              <a:xfrm>
                <a:off x="9117795" y="5500509"/>
                <a:ext cx="899605" cy="642035"/>
              </a:xfrm>
              <a:prstGeom prst="rect">
                <a:avLst/>
              </a:prstGeom>
              <a:blipFill>
                <a:blip r:embed="rId1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9914240" y="5657298"/>
                <a:ext cx="877163" cy="369332"/>
              </a:xfrm>
              <a:prstGeom prst="rect">
                <a:avLst/>
              </a:prstGeom>
            </p:spPr>
            <p:txBody>
              <a:bodyPr wrap="none">
                <a:spAutoFit/>
              </a:bodyPr>
              <a:lstStyle/>
              <a:p>
                <a14:m>
                  <m:oMath xmlns:m="http://schemas.openxmlformats.org/officeDocument/2006/math">
                    <m:r>
                      <a:rPr lang="en-US" b="1" i="1" smtClean="0">
                        <a:solidFill>
                          <a:srgbClr val="0070C0"/>
                        </a:solidFill>
                        <a:latin typeface="Cambria Math" panose="02040503050406030204" pitchFamily="18" charset="0"/>
                        <a:cs typeface="Times New Roman" panose="02020603050405020304" pitchFamily="18" charset="0"/>
                      </a:rPr>
                      <m:t>= </m:t>
                    </m:r>
                  </m:oMath>
                </a14:m>
                <a:r>
                  <a:rPr lang="en-US" dirty="0" smtClean="0">
                    <a:solidFill>
                      <a:srgbClr val="0070C0"/>
                    </a:solidFill>
                  </a:rPr>
                  <a:t>5 (</a:t>
                </a:r>
                <a:r>
                  <a:rPr lang="el-GR" dirty="0" smtClean="0">
                    <a:solidFill>
                      <a:srgbClr val="0070C0"/>
                    </a:solidFill>
                    <a:latin typeface="Cambria Math" panose="02040503050406030204" pitchFamily="18" charset="0"/>
                    <a:ea typeface="Cambria Math" panose="02040503050406030204" pitchFamily="18" charset="0"/>
                  </a:rPr>
                  <a:t>Ω</a:t>
                </a:r>
                <a:r>
                  <a:rPr lang="en-US" dirty="0" smtClean="0">
                    <a:solidFill>
                      <a:srgbClr val="0070C0"/>
                    </a:solidFill>
                  </a:rPr>
                  <a:t>)</a:t>
                </a:r>
                <a:endParaRPr lang="vi-VN" dirty="0">
                  <a:solidFill>
                    <a:srgbClr val="0070C0"/>
                  </a:solidFill>
                </a:endParaRPr>
              </a:p>
            </p:txBody>
          </p:sp>
        </mc:Choice>
        <mc:Fallback xmlns="">
          <p:sp>
            <p:nvSpPr>
              <p:cNvPr id="41" name="Rectangle 40"/>
              <p:cNvSpPr>
                <a:spLocks noRot="1" noChangeAspect="1" noMove="1" noResize="1" noEditPoints="1" noAdjustHandles="1" noChangeArrowheads="1" noChangeShapeType="1" noTextEdit="1"/>
              </p:cNvSpPr>
              <p:nvPr/>
            </p:nvSpPr>
            <p:spPr>
              <a:xfrm>
                <a:off x="9914240" y="5657298"/>
                <a:ext cx="877163" cy="369332"/>
              </a:xfrm>
              <a:prstGeom prst="rect">
                <a:avLst/>
              </a:prstGeom>
              <a:blipFill>
                <a:blip r:embed="rId17"/>
                <a:stretch>
                  <a:fillRect t="-11475" r="-6250" b="-24590"/>
                </a:stretch>
              </a:blipFill>
            </p:spPr>
            <p:txBody>
              <a:bodyPr/>
              <a:lstStyle/>
              <a:p>
                <a:r>
                  <a:rPr lang="vi-VN">
                    <a:noFill/>
                  </a:rPr>
                  <a:t> </a:t>
                </a:r>
              </a:p>
            </p:txBody>
          </p:sp>
        </mc:Fallback>
      </mc:AlternateContent>
      <p:sp>
        <p:nvSpPr>
          <p:cNvPr id="22" name="Rectangle 21"/>
          <p:cNvSpPr/>
          <p:nvPr/>
        </p:nvSpPr>
        <p:spPr>
          <a:xfrm>
            <a:off x="6077040" y="6260195"/>
            <a:ext cx="1308371" cy="369332"/>
          </a:xfrm>
          <a:prstGeom prst="rect">
            <a:avLst/>
          </a:prstGeom>
        </p:spPr>
        <p:txBody>
          <a:bodyPr wrap="none">
            <a:spAutoFit/>
          </a:bodyPr>
          <a:lstStyle/>
          <a:p>
            <a:pPr lvl="0" eaLnBrk="0" fontAlgn="base" hangingPunct="0">
              <a:spcBef>
                <a:spcPct val="0"/>
              </a:spcBef>
              <a:spcAft>
                <a:spcPct val="0"/>
              </a:spcAft>
            </a:pPr>
            <a:r>
              <a:rPr lang="en-US" altLang="en-US" b="1" dirty="0">
                <a:solidFill>
                  <a:srgbClr val="0070C0"/>
                </a:solidFill>
                <a:latin typeface="Open Sans"/>
              </a:rPr>
              <a:t>P</a:t>
            </a:r>
            <a:r>
              <a:rPr lang="en-US" altLang="en-US" b="1" baseline="-30000" dirty="0">
                <a:solidFill>
                  <a:srgbClr val="0070C0"/>
                </a:solidFill>
                <a:latin typeface="Open Sans"/>
              </a:rPr>
              <a:t>b</a:t>
            </a:r>
            <a:r>
              <a:rPr lang="en-US" altLang="en-US" b="1" dirty="0">
                <a:solidFill>
                  <a:srgbClr val="0070C0"/>
                </a:solidFill>
                <a:latin typeface="Open Sans"/>
              </a:rPr>
              <a:t> = U</a:t>
            </a:r>
            <a:r>
              <a:rPr lang="en-US" altLang="en-US" b="1" baseline="-30000" dirty="0">
                <a:solidFill>
                  <a:srgbClr val="0070C0"/>
                </a:solidFill>
                <a:latin typeface="Open Sans"/>
              </a:rPr>
              <a:t>b</a:t>
            </a:r>
            <a:r>
              <a:rPr lang="en-US" altLang="en-US" b="1" dirty="0">
                <a:solidFill>
                  <a:srgbClr val="0070C0"/>
                </a:solidFill>
                <a:latin typeface="Open Sans"/>
              </a:rPr>
              <a:t> .I</a:t>
            </a:r>
            <a:r>
              <a:rPr lang="en-US" altLang="en-US" b="1" baseline="-30000" dirty="0">
                <a:solidFill>
                  <a:srgbClr val="0070C0"/>
                </a:solidFill>
                <a:latin typeface="Open Sans"/>
              </a:rPr>
              <a:t>b</a:t>
            </a:r>
            <a:r>
              <a:rPr lang="en-US" altLang="en-US" b="1" dirty="0">
                <a:solidFill>
                  <a:srgbClr val="0070C0"/>
                </a:solidFill>
                <a:latin typeface="Open Sans"/>
              </a:rPr>
              <a:t> </a:t>
            </a:r>
            <a:endParaRPr lang="en-US" altLang="en-US" b="1" dirty="0">
              <a:solidFill>
                <a:srgbClr val="0070C0"/>
              </a:solidFill>
            </a:endParaRPr>
          </a:p>
        </p:txBody>
      </p:sp>
      <p:sp>
        <p:nvSpPr>
          <p:cNvPr id="23" name="Rectangle 22"/>
          <p:cNvSpPr/>
          <p:nvPr/>
        </p:nvSpPr>
        <p:spPr>
          <a:xfrm>
            <a:off x="8110361" y="6256738"/>
            <a:ext cx="1075936" cy="369332"/>
          </a:xfrm>
          <a:prstGeom prst="rect">
            <a:avLst/>
          </a:prstGeom>
        </p:spPr>
        <p:txBody>
          <a:bodyPr wrap="none">
            <a:spAutoFit/>
          </a:bodyPr>
          <a:lstStyle/>
          <a:p>
            <a:pPr lvl="0"/>
            <a:r>
              <a:rPr lang="en-US" altLang="en-US" b="1" dirty="0" smtClean="0">
                <a:solidFill>
                  <a:srgbClr val="0070C0"/>
                </a:solidFill>
                <a:latin typeface="Open Sans"/>
              </a:rPr>
              <a:t>= 1,8(W)</a:t>
            </a:r>
            <a:endParaRPr lang="en-US" altLang="en-US" b="1" dirty="0">
              <a:solidFill>
                <a:srgbClr val="0070C0"/>
              </a:solidFill>
            </a:endParaRPr>
          </a:p>
        </p:txBody>
      </p:sp>
      <p:sp>
        <p:nvSpPr>
          <p:cNvPr id="27" name="Rectangle 26"/>
          <p:cNvSpPr/>
          <p:nvPr/>
        </p:nvSpPr>
        <p:spPr>
          <a:xfrm>
            <a:off x="7221104" y="6256738"/>
            <a:ext cx="960519" cy="369332"/>
          </a:xfrm>
          <a:prstGeom prst="rect">
            <a:avLst/>
          </a:prstGeom>
        </p:spPr>
        <p:txBody>
          <a:bodyPr wrap="none">
            <a:spAutoFit/>
          </a:bodyPr>
          <a:lstStyle/>
          <a:p>
            <a:r>
              <a:rPr lang="en-US" altLang="en-US" b="1" dirty="0">
                <a:solidFill>
                  <a:srgbClr val="0070C0"/>
                </a:solidFill>
                <a:latin typeface="Open Sans"/>
              </a:rPr>
              <a:t>= 3.0,6 </a:t>
            </a:r>
            <a:endParaRPr lang="vi-VN" b="1" dirty="0">
              <a:solidFill>
                <a:srgbClr val="0070C0"/>
              </a:solidFill>
            </a:endParaRPr>
          </a:p>
        </p:txBody>
      </p:sp>
      <p:sp>
        <p:nvSpPr>
          <p:cNvPr id="42"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727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barn(inVertical)">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arn(inVertic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barn(inVertical)">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barn(inVertical)">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barn(inVertical)">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inVertic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barn(inVertical)">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barn(inVertical)">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barn(inVertical)">
                                      <p:cBhvr>
                                        <p:cTn id="102" dur="5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barn(inVertical)">
                                      <p:cBhvr>
                                        <p:cTn id="107" dur="5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barn(inVertical)">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barn(inVertical)">
                                      <p:cBhvr>
                                        <p:cTn id="117" dur="500"/>
                                        <p:tgtEl>
                                          <p:spTgt spid="5"/>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barn(inVertical)">
                                      <p:cBhvr>
                                        <p:cTn id="122" dur="500"/>
                                        <p:tgtEl>
                                          <p:spTgt spid="17"/>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barn(inVertical)">
                                      <p:cBhvr>
                                        <p:cTn id="127" dur="500"/>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barn(inVertical)">
                                      <p:cBhvr>
                                        <p:cTn id="132" dur="500"/>
                                        <p:tgtEl>
                                          <p:spTgt spid="19"/>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20"/>
                                        </p:tgtEl>
                                        <p:attrNameLst>
                                          <p:attrName>style.visibility</p:attrName>
                                        </p:attrNameLst>
                                      </p:cBhvr>
                                      <p:to>
                                        <p:strVal val="visible"/>
                                      </p:to>
                                    </p:set>
                                    <p:animEffect transition="in" filter="barn(inVertical)">
                                      <p:cBhvr>
                                        <p:cTn id="137" dur="500"/>
                                        <p:tgtEl>
                                          <p:spTgt spid="20"/>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1"/>
                                        </p:tgtEl>
                                        <p:attrNameLst>
                                          <p:attrName>style.visibility</p:attrName>
                                        </p:attrNameLst>
                                      </p:cBhvr>
                                      <p:to>
                                        <p:strVal val="visible"/>
                                      </p:to>
                                    </p:set>
                                    <p:animEffect transition="in" filter="barn(inVertical)">
                                      <p:cBhvr>
                                        <p:cTn id="142" dur="500"/>
                                        <p:tgtEl>
                                          <p:spTgt spid="21"/>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35"/>
                                        </p:tgtEl>
                                        <p:attrNameLst>
                                          <p:attrName>style.visibility</p:attrName>
                                        </p:attrNameLst>
                                      </p:cBhvr>
                                      <p:to>
                                        <p:strVal val="visible"/>
                                      </p:to>
                                    </p:set>
                                    <p:animEffect transition="in" filter="barn(inVertical)">
                                      <p:cBhvr>
                                        <p:cTn id="147" dur="500"/>
                                        <p:tgtEl>
                                          <p:spTgt spid="35"/>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barn(inVertical)">
                                      <p:cBhvr>
                                        <p:cTn id="152" dur="500"/>
                                        <p:tgtEl>
                                          <p:spTgt spid="36"/>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inVertical)">
                                      <p:cBhvr>
                                        <p:cTn id="157" dur="500"/>
                                        <p:tgtEl>
                                          <p:spTgt spid="37"/>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grpId="0" nodeType="clickEffect">
                                  <p:stCondLst>
                                    <p:cond delay="0"/>
                                  </p:stCondLst>
                                  <p:childTnLst>
                                    <p:set>
                                      <p:cBhvr>
                                        <p:cTn id="161" dur="1" fill="hold">
                                          <p:stCondLst>
                                            <p:cond delay="0"/>
                                          </p:stCondLst>
                                        </p:cTn>
                                        <p:tgtEl>
                                          <p:spTgt spid="32"/>
                                        </p:tgtEl>
                                        <p:attrNameLst>
                                          <p:attrName>style.visibility</p:attrName>
                                        </p:attrNameLst>
                                      </p:cBhvr>
                                      <p:to>
                                        <p:strVal val="visible"/>
                                      </p:to>
                                    </p:set>
                                    <p:animEffect transition="in" filter="barn(inVertical)">
                                      <p:cBhvr>
                                        <p:cTn id="162" dur="500"/>
                                        <p:tgtEl>
                                          <p:spTgt spid="3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grpId="0" nodeType="click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barn(inVertical)">
                                      <p:cBhvr>
                                        <p:cTn id="167" dur="500"/>
                                        <p:tgtEl>
                                          <p:spTgt spid="33"/>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34"/>
                                        </p:tgtEl>
                                        <p:attrNameLst>
                                          <p:attrName>style.visibility</p:attrName>
                                        </p:attrNameLst>
                                      </p:cBhvr>
                                      <p:to>
                                        <p:strVal val="visible"/>
                                      </p:to>
                                    </p:set>
                                    <p:animEffect transition="in" filter="barn(inVertical)">
                                      <p:cBhvr>
                                        <p:cTn id="172" dur="500"/>
                                        <p:tgtEl>
                                          <p:spTgt spid="34"/>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grpId="0" nodeType="clickEffect">
                                  <p:stCondLst>
                                    <p:cond delay="0"/>
                                  </p:stCondLst>
                                  <p:childTnLst>
                                    <p:set>
                                      <p:cBhvr>
                                        <p:cTn id="176" dur="1" fill="hold">
                                          <p:stCondLst>
                                            <p:cond delay="0"/>
                                          </p:stCondLst>
                                        </p:cTn>
                                        <p:tgtEl>
                                          <p:spTgt spid="39"/>
                                        </p:tgtEl>
                                        <p:attrNameLst>
                                          <p:attrName>style.visibility</p:attrName>
                                        </p:attrNameLst>
                                      </p:cBhvr>
                                      <p:to>
                                        <p:strVal val="visible"/>
                                      </p:to>
                                    </p:set>
                                    <p:animEffect transition="in" filter="barn(inVertical)">
                                      <p:cBhvr>
                                        <p:cTn id="177" dur="500"/>
                                        <p:tgtEl>
                                          <p:spTgt spid="39"/>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grpId="0" nodeType="clickEffect">
                                  <p:stCondLst>
                                    <p:cond delay="0"/>
                                  </p:stCondLst>
                                  <p:childTnLst>
                                    <p:set>
                                      <p:cBhvr>
                                        <p:cTn id="181" dur="1" fill="hold">
                                          <p:stCondLst>
                                            <p:cond delay="0"/>
                                          </p:stCondLst>
                                        </p:cTn>
                                        <p:tgtEl>
                                          <p:spTgt spid="40"/>
                                        </p:tgtEl>
                                        <p:attrNameLst>
                                          <p:attrName>style.visibility</p:attrName>
                                        </p:attrNameLst>
                                      </p:cBhvr>
                                      <p:to>
                                        <p:strVal val="visible"/>
                                      </p:to>
                                    </p:set>
                                    <p:animEffect transition="in" filter="barn(inVertical)">
                                      <p:cBhvr>
                                        <p:cTn id="182" dur="500"/>
                                        <p:tgtEl>
                                          <p:spTgt spid="40"/>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41"/>
                                        </p:tgtEl>
                                        <p:attrNameLst>
                                          <p:attrName>style.visibility</p:attrName>
                                        </p:attrNameLst>
                                      </p:cBhvr>
                                      <p:to>
                                        <p:strVal val="visible"/>
                                      </p:to>
                                    </p:set>
                                    <p:animEffect transition="in" filter="barn(inVertical)">
                                      <p:cBhvr>
                                        <p:cTn id="187" dur="500"/>
                                        <p:tgtEl>
                                          <p:spTgt spid="41"/>
                                        </p:tgtEl>
                                      </p:cBhvr>
                                    </p:animEffect>
                                  </p:childTnLst>
                                </p:cTn>
                              </p:par>
                            </p:childTnLst>
                          </p:cTn>
                        </p:par>
                      </p:childTnLst>
                    </p:cTn>
                  </p:par>
                  <p:par>
                    <p:cTn id="188" fill="hold">
                      <p:stCondLst>
                        <p:cond delay="indefinite"/>
                      </p:stCondLst>
                      <p:childTnLst>
                        <p:par>
                          <p:cTn id="189" fill="hold">
                            <p:stCondLst>
                              <p:cond delay="0"/>
                            </p:stCondLst>
                            <p:childTnLst>
                              <p:par>
                                <p:cTn id="190" presetID="16" presetClass="entr" presetSubtype="21" fill="hold" grpId="0" nodeType="clickEffect">
                                  <p:stCondLst>
                                    <p:cond delay="0"/>
                                  </p:stCondLst>
                                  <p:childTnLst>
                                    <p:set>
                                      <p:cBhvr>
                                        <p:cTn id="191" dur="1" fill="hold">
                                          <p:stCondLst>
                                            <p:cond delay="0"/>
                                          </p:stCondLst>
                                        </p:cTn>
                                        <p:tgtEl>
                                          <p:spTgt spid="6"/>
                                        </p:tgtEl>
                                        <p:attrNameLst>
                                          <p:attrName>style.visibility</p:attrName>
                                        </p:attrNameLst>
                                      </p:cBhvr>
                                      <p:to>
                                        <p:strVal val="visible"/>
                                      </p:to>
                                    </p:set>
                                    <p:animEffect transition="in" filter="barn(inVertical)">
                                      <p:cBhvr>
                                        <p:cTn id="192" dur="500"/>
                                        <p:tgtEl>
                                          <p:spTgt spid="6"/>
                                        </p:tgtEl>
                                      </p:cBhvr>
                                    </p:animEffec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22"/>
                                        </p:tgtEl>
                                        <p:attrNameLst>
                                          <p:attrName>style.visibility</p:attrName>
                                        </p:attrNameLst>
                                      </p:cBhvr>
                                      <p:to>
                                        <p:strVal val="visible"/>
                                      </p:to>
                                    </p:set>
                                    <p:animEffect transition="in" filter="barn(inVertical)">
                                      <p:cBhvr>
                                        <p:cTn id="197" dur="500"/>
                                        <p:tgtEl>
                                          <p:spTgt spid="22"/>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ntr" presetSubtype="21" fill="hold" grpId="0" nodeType="clickEffect">
                                  <p:stCondLst>
                                    <p:cond delay="0"/>
                                  </p:stCondLst>
                                  <p:childTnLst>
                                    <p:set>
                                      <p:cBhvr>
                                        <p:cTn id="201" dur="1" fill="hold">
                                          <p:stCondLst>
                                            <p:cond delay="0"/>
                                          </p:stCondLst>
                                        </p:cTn>
                                        <p:tgtEl>
                                          <p:spTgt spid="27"/>
                                        </p:tgtEl>
                                        <p:attrNameLst>
                                          <p:attrName>style.visibility</p:attrName>
                                        </p:attrNameLst>
                                      </p:cBhvr>
                                      <p:to>
                                        <p:strVal val="visible"/>
                                      </p:to>
                                    </p:set>
                                    <p:animEffect transition="in" filter="barn(inVertical)">
                                      <p:cBhvr>
                                        <p:cTn id="202" dur="500"/>
                                        <p:tgtEl>
                                          <p:spTgt spid="27"/>
                                        </p:tgtEl>
                                      </p:cBhvr>
                                    </p:animEffect>
                                  </p:childTnLst>
                                </p:cTn>
                              </p:par>
                            </p:childTnLst>
                          </p:cTn>
                        </p:par>
                      </p:childTnLst>
                    </p:cTn>
                  </p:par>
                  <p:par>
                    <p:cTn id="203" fill="hold">
                      <p:stCondLst>
                        <p:cond delay="indefinite"/>
                      </p:stCondLst>
                      <p:childTnLst>
                        <p:par>
                          <p:cTn id="204" fill="hold">
                            <p:stCondLst>
                              <p:cond delay="0"/>
                            </p:stCondLst>
                            <p:childTnLst>
                              <p:par>
                                <p:cTn id="205" presetID="16" presetClass="entr" presetSubtype="21" fill="hold" grpId="0" nodeType="clickEffect">
                                  <p:stCondLst>
                                    <p:cond delay="0"/>
                                  </p:stCondLst>
                                  <p:childTnLst>
                                    <p:set>
                                      <p:cBhvr>
                                        <p:cTn id="206" dur="1" fill="hold">
                                          <p:stCondLst>
                                            <p:cond delay="0"/>
                                          </p:stCondLst>
                                        </p:cTn>
                                        <p:tgtEl>
                                          <p:spTgt spid="23"/>
                                        </p:tgtEl>
                                        <p:attrNameLst>
                                          <p:attrName>style.visibility</p:attrName>
                                        </p:attrNameLst>
                                      </p:cBhvr>
                                      <p:to>
                                        <p:strVal val="visible"/>
                                      </p:to>
                                    </p:set>
                                    <p:animEffect transition="in" filter="barn(inVertical)">
                                      <p:cBhvr>
                                        <p:cTn id="20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7" grpId="0"/>
      <p:bldP spid="8" grpId="0"/>
      <p:bldP spid="9" grpId="0"/>
      <p:bldP spid="10" grpId="0"/>
      <p:bldP spid="11" grpId="0"/>
      <p:bldP spid="12" grpId="0"/>
      <p:bldP spid="13" grpId="0"/>
      <p:bldP spid="14" grpId="0"/>
      <p:bldP spid="15" grpId="0"/>
      <p:bldP spid="16" grpId="0"/>
      <p:bldP spid="24" grpId="0"/>
      <p:bldP spid="25" grpId="0"/>
      <p:bldP spid="26" grpId="0"/>
      <p:bldP spid="17" grpId="0"/>
      <p:bldP spid="18" grpId="0"/>
      <p:bldP spid="19" grpId="0"/>
      <p:bldP spid="20" grpId="0"/>
      <p:bldP spid="21" grpId="0"/>
      <p:bldP spid="32" grpId="0"/>
      <p:bldP spid="33" grpId="0"/>
      <p:bldP spid="34" grpId="0"/>
      <p:bldP spid="35" grpId="0"/>
      <p:bldP spid="36" grpId="0"/>
      <p:bldP spid="37" grpId="0"/>
      <p:bldP spid="39" grpId="0"/>
      <p:bldP spid="40" grpId="0"/>
      <p:bldP spid="41" grpId="0"/>
      <p:bldP spid="22" grpId="0"/>
      <p:bldP spid="23"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831850" y="584238"/>
            <a:ext cx="10528300" cy="923330"/>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b="1" dirty="0" err="1">
                <a:solidFill>
                  <a:srgbClr val="FF0000"/>
                </a:solidFill>
              </a:rPr>
              <a:t>Bài</a:t>
            </a:r>
            <a:r>
              <a:rPr lang="en-US" b="1" dirty="0">
                <a:solidFill>
                  <a:srgbClr val="FF0000"/>
                </a:solidFill>
              </a:rPr>
              <a:t> </a:t>
            </a:r>
            <a:r>
              <a:rPr lang="en-US" b="1" dirty="0" smtClean="0">
                <a:solidFill>
                  <a:srgbClr val="FF0000"/>
                </a:solidFill>
              </a:rPr>
              <a:t>12.16</a:t>
            </a:r>
            <a:r>
              <a:rPr lang="en-US" b="1" dirty="0" smtClean="0"/>
              <a:t>:</a:t>
            </a:r>
            <a:r>
              <a:rPr lang="en-US" b="1" dirty="0"/>
              <a:t> </a:t>
            </a:r>
            <a:r>
              <a:rPr lang="en-US" b="1" dirty="0" err="1"/>
              <a:t>Chứng</a:t>
            </a:r>
            <a:r>
              <a:rPr lang="en-US" b="1" dirty="0"/>
              <a:t> minh </a:t>
            </a:r>
            <a:r>
              <a:rPr lang="en-US" b="1" dirty="0" err="1"/>
              <a:t>rằng</a:t>
            </a:r>
            <a:r>
              <a:rPr lang="en-US" b="1" dirty="0"/>
              <a:t> </a:t>
            </a:r>
            <a:r>
              <a:rPr lang="en-US" b="1" dirty="0" err="1"/>
              <a:t>đối</a:t>
            </a:r>
            <a:r>
              <a:rPr lang="en-US" b="1" dirty="0"/>
              <a:t> </a:t>
            </a:r>
            <a:r>
              <a:rPr lang="en-US" b="1" dirty="0" err="1"/>
              <a:t>với</a:t>
            </a:r>
            <a:r>
              <a:rPr lang="en-US" b="1" dirty="0"/>
              <a:t> </a:t>
            </a:r>
            <a:r>
              <a:rPr lang="en-US" b="1" dirty="0" err="1"/>
              <a:t>đoạn</a:t>
            </a:r>
            <a:r>
              <a:rPr lang="en-US" b="1" dirty="0"/>
              <a:t> </a:t>
            </a:r>
            <a:r>
              <a:rPr lang="en-US" b="1" dirty="0" err="1"/>
              <a:t>mạch</a:t>
            </a:r>
            <a:r>
              <a:rPr lang="en-US" b="1" dirty="0"/>
              <a:t> </a:t>
            </a:r>
            <a:r>
              <a:rPr lang="en-US" b="1" dirty="0" err="1"/>
              <a:t>gồm</a:t>
            </a:r>
            <a:r>
              <a:rPr lang="en-US" b="1" dirty="0"/>
              <a:t> </a:t>
            </a:r>
            <a:r>
              <a:rPr lang="en-US" b="1" dirty="0" err="1"/>
              <a:t>các</a:t>
            </a:r>
            <a:r>
              <a:rPr lang="en-US" b="1" dirty="0"/>
              <a:t> </a:t>
            </a:r>
            <a:r>
              <a:rPr lang="en-US" b="1" dirty="0" err="1"/>
              <a:t>dụng</a:t>
            </a:r>
            <a:r>
              <a:rPr lang="en-US" b="1" dirty="0"/>
              <a:t> </a:t>
            </a:r>
            <a:r>
              <a:rPr lang="en-US" b="1" dirty="0" err="1"/>
              <a:t>cụ</a:t>
            </a:r>
            <a:r>
              <a:rPr lang="en-US" b="1" dirty="0"/>
              <a:t> </a:t>
            </a:r>
            <a:r>
              <a:rPr lang="en-US" b="1" dirty="0" err="1"/>
              <a:t>điện</a:t>
            </a:r>
            <a:r>
              <a:rPr lang="en-US" b="1" dirty="0"/>
              <a:t> </a:t>
            </a:r>
            <a:r>
              <a:rPr lang="en-US" b="1" dirty="0" err="1"/>
              <a:t>mắc</a:t>
            </a:r>
            <a:r>
              <a:rPr lang="en-US" b="1" dirty="0"/>
              <a:t> </a:t>
            </a:r>
            <a:r>
              <a:rPr lang="en-US" b="1" dirty="0" err="1"/>
              <a:t>nối</a:t>
            </a:r>
            <a:r>
              <a:rPr lang="en-US" b="1" dirty="0"/>
              <a:t> </a:t>
            </a:r>
            <a:r>
              <a:rPr lang="en-US" b="1" dirty="0" err="1"/>
              <a:t>tiếp</a:t>
            </a:r>
            <a:r>
              <a:rPr lang="en-US" b="1" dirty="0"/>
              <a:t> hay </a:t>
            </a:r>
            <a:r>
              <a:rPr lang="en-US" b="1" dirty="0" err="1"/>
              <a:t>mắc</a:t>
            </a:r>
            <a:r>
              <a:rPr lang="en-US" b="1" dirty="0"/>
              <a:t> song </a:t>
            </a:r>
            <a:r>
              <a:rPr lang="en-US" b="1" dirty="0" err="1"/>
              <a:t>song</a:t>
            </a:r>
            <a:r>
              <a:rPr lang="en-US" b="1" dirty="0"/>
              <a:t> </a:t>
            </a:r>
            <a:r>
              <a:rPr lang="en-US" b="1" dirty="0" err="1"/>
              <a:t>thì</a:t>
            </a:r>
            <a:r>
              <a:rPr lang="en-US" b="1" dirty="0"/>
              <a:t> </a:t>
            </a:r>
            <a:r>
              <a:rPr lang="en-US" b="1" dirty="0" err="1"/>
              <a:t>công</a:t>
            </a:r>
            <a:r>
              <a:rPr lang="en-US" b="1" dirty="0"/>
              <a:t> </a:t>
            </a:r>
            <a:r>
              <a:rPr lang="en-US" b="1" dirty="0" err="1"/>
              <a:t>suất</a:t>
            </a:r>
            <a:r>
              <a:rPr lang="en-US" b="1" dirty="0"/>
              <a:t> </a:t>
            </a:r>
            <a:r>
              <a:rPr lang="en-US" b="1" dirty="0" err="1"/>
              <a:t>điện</a:t>
            </a:r>
            <a:r>
              <a:rPr lang="en-US" b="1" dirty="0"/>
              <a:t> </a:t>
            </a:r>
            <a:r>
              <a:rPr lang="en-US" b="1" dirty="0" err="1"/>
              <a:t>của</a:t>
            </a:r>
            <a:r>
              <a:rPr lang="en-US" b="1" dirty="0"/>
              <a:t> </a:t>
            </a:r>
            <a:r>
              <a:rPr lang="en-US" b="1" dirty="0" err="1"/>
              <a:t>đoạn</a:t>
            </a:r>
            <a:r>
              <a:rPr lang="en-US" b="1" dirty="0"/>
              <a:t> </a:t>
            </a:r>
            <a:r>
              <a:rPr lang="en-US" b="1" dirty="0" err="1"/>
              <a:t>mạch</a:t>
            </a:r>
            <a:r>
              <a:rPr lang="en-US" b="1" dirty="0"/>
              <a:t> </a:t>
            </a:r>
            <a:r>
              <a:rPr lang="en-US" b="1" dirty="0" err="1"/>
              <a:t>bằng</a:t>
            </a:r>
            <a:r>
              <a:rPr lang="en-US" b="1" dirty="0"/>
              <a:t> </a:t>
            </a:r>
            <a:r>
              <a:rPr lang="en-US" b="1" dirty="0" err="1"/>
              <a:t>tổng</a:t>
            </a:r>
            <a:r>
              <a:rPr lang="en-US" b="1" dirty="0"/>
              <a:t> </a:t>
            </a:r>
            <a:r>
              <a:rPr lang="en-US" b="1" dirty="0" err="1"/>
              <a:t>công</a:t>
            </a:r>
            <a:r>
              <a:rPr lang="en-US" b="1" dirty="0"/>
              <a:t> </a:t>
            </a:r>
            <a:r>
              <a:rPr lang="en-US" b="1" dirty="0" err="1"/>
              <a:t>suất</a:t>
            </a:r>
            <a:r>
              <a:rPr lang="en-US" b="1" dirty="0"/>
              <a:t> </a:t>
            </a:r>
            <a:r>
              <a:rPr lang="en-US" b="1" dirty="0" err="1"/>
              <a:t>điện</a:t>
            </a:r>
            <a:r>
              <a:rPr lang="en-US" b="1" dirty="0"/>
              <a:t> </a:t>
            </a:r>
            <a:r>
              <a:rPr lang="en-US" b="1" dirty="0" err="1"/>
              <a:t>của</a:t>
            </a:r>
            <a:r>
              <a:rPr lang="en-US" b="1" dirty="0"/>
              <a:t> </a:t>
            </a:r>
            <a:r>
              <a:rPr lang="en-US" b="1" dirty="0" err="1"/>
              <a:t>các</a:t>
            </a:r>
            <a:r>
              <a:rPr lang="en-US" b="1" dirty="0"/>
              <a:t> </a:t>
            </a:r>
            <a:r>
              <a:rPr lang="en-US" b="1" dirty="0" err="1"/>
              <a:t>dụng</a:t>
            </a:r>
            <a:r>
              <a:rPr lang="en-US" b="1" dirty="0"/>
              <a:t> </a:t>
            </a:r>
            <a:r>
              <a:rPr lang="en-US" b="1" dirty="0" err="1"/>
              <a:t>cụ</a:t>
            </a:r>
            <a:r>
              <a:rPr lang="en-US" b="1" dirty="0"/>
              <a:t> </a:t>
            </a:r>
            <a:r>
              <a:rPr lang="en-US" b="1" dirty="0" err="1"/>
              <a:t>mắc</a:t>
            </a:r>
            <a:r>
              <a:rPr lang="en-US" b="1" dirty="0"/>
              <a:t> </a:t>
            </a:r>
            <a:r>
              <a:rPr lang="en-US" b="1" dirty="0" err="1"/>
              <a:t>trong</a:t>
            </a:r>
            <a:r>
              <a:rPr lang="en-US" b="1" dirty="0"/>
              <a:t> </a:t>
            </a:r>
            <a:r>
              <a:rPr lang="en-US" b="1" dirty="0" err="1"/>
              <a:t>mạch</a:t>
            </a:r>
            <a:endParaRPr lang="en-US" altLang="vi-VN" sz="2400" b="1" dirty="0">
              <a:latin typeface="Times New Roman" panose="02020603050405020304" pitchFamily="18" charset="0"/>
            </a:endParaRPr>
          </a:p>
        </p:txBody>
      </p:sp>
      <p:sp>
        <p:nvSpPr>
          <p:cNvPr id="43" name="Text Box 53"/>
          <p:cNvSpPr txBox="1">
            <a:spLocks noChangeArrowheads="1"/>
          </p:cNvSpPr>
          <p:nvPr/>
        </p:nvSpPr>
        <p:spPr bwMode="auto">
          <a:xfrm>
            <a:off x="1077830" y="154435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p:nvPr/>
        </p:nvSpPr>
        <p:spPr>
          <a:xfrm>
            <a:off x="1077830" y="1914850"/>
            <a:ext cx="10282320" cy="3785652"/>
          </a:xfrm>
          <a:prstGeom prst="rect">
            <a:avLst/>
          </a:prstGeom>
        </p:spPr>
        <p:txBody>
          <a:bodyPr wrap="square">
            <a:spAutoFit/>
          </a:bodyPr>
          <a:lstStyle/>
          <a:p>
            <a:pPr algn="just"/>
            <a:r>
              <a:rPr lang="vi-VN" sz="2000" b="1" i="1" dirty="0" smtClean="0">
                <a:solidFill>
                  <a:srgbClr val="7030A0"/>
                </a:solidFill>
                <a:effectLst/>
                <a:latin typeface="Open Sans"/>
              </a:rPr>
              <a:t>Trường hợp 1:</a:t>
            </a:r>
            <a:r>
              <a:rPr lang="vi-VN" sz="2000" b="1" i="0" dirty="0" smtClean="0">
                <a:solidFill>
                  <a:srgbClr val="7030A0"/>
                </a:solidFill>
                <a:effectLst/>
                <a:latin typeface="Open Sans"/>
              </a:rPr>
              <a:t> các dụng cụ mắc nối tiếp</a:t>
            </a:r>
          </a:p>
          <a:p>
            <a:pPr algn="just"/>
            <a:r>
              <a:rPr lang="vi-VN" sz="2000" b="1" i="0" dirty="0" smtClean="0">
                <a:solidFill>
                  <a:srgbClr val="7030A0"/>
                </a:solidFill>
                <a:effectLst/>
                <a:latin typeface="Open Sans"/>
              </a:rPr>
              <a:t>Giả sử có n dụng cụ mắc nối tiếp với nhau vào nguồn điện U. Khi đó cường độ dòng điện qua mạch là I.</a:t>
            </a:r>
          </a:p>
          <a:p>
            <a:pPr algn="just"/>
            <a:r>
              <a:rPr lang="vi-VN" sz="2000" b="1" i="0" dirty="0" smtClean="0">
                <a:solidFill>
                  <a:srgbClr val="7030A0"/>
                </a:solidFill>
                <a:effectLst/>
                <a:latin typeface="Open Sans"/>
              </a:rPr>
              <a:t>Hiệu điện thế giữa hai đầu mỗi dụng cụ lần lượt là: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Cường độ dòng điện chạy trong mỗi dụng cụ lần lượt là: 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I</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Vì các dụng cụ ghép nối tiếp nên ta có:</a:t>
            </a:r>
          </a:p>
          <a:p>
            <a:pPr algn="just"/>
            <a:r>
              <a:rPr lang="vi-VN" sz="2000" b="1" i="0" dirty="0" smtClean="0">
                <a:solidFill>
                  <a:srgbClr val="7030A0"/>
                </a:solidFill>
                <a:effectLst/>
                <a:latin typeface="Open Sans"/>
              </a:rPr>
              <a:t>U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và I = 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I</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Công suất toàn mạch là:</a:t>
            </a:r>
          </a:p>
          <a:p>
            <a:pPr algn="just"/>
            <a:r>
              <a:rPr lang="vi-VN" sz="2000" b="1" i="0" dirty="0" smtClean="0">
                <a:solidFill>
                  <a:srgbClr val="7030A0"/>
                </a:solidFill>
                <a:effectLst/>
                <a:latin typeface="Open Sans"/>
              </a:rPr>
              <a:t>P = U.I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).I = I.U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I.U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I.U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(1)</a:t>
            </a:r>
          </a:p>
          <a:p>
            <a:pPr algn="just"/>
            <a:r>
              <a:rPr lang="vi-VN" sz="2000" b="1" i="0" dirty="0" smtClean="0">
                <a:solidFill>
                  <a:srgbClr val="7030A0"/>
                </a:solidFill>
                <a:effectLst/>
                <a:latin typeface="Open Sans"/>
              </a:rPr>
              <a:t>Công suất trên mỗi dụng cụ điện lần lượt là: P</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P</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P</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n</a:t>
            </a:r>
            <a:endParaRPr lang="en-US" sz="2000" b="1" i="0" baseline="-25000" dirty="0" smtClean="0">
              <a:solidFill>
                <a:srgbClr val="7030A0"/>
              </a:solidFill>
              <a:effectLst/>
              <a:latin typeface="Open Sans"/>
            </a:endParaRPr>
          </a:p>
          <a:p>
            <a:pPr algn="just"/>
            <a:r>
              <a:rPr lang="pl-PL" sz="2000" b="1" dirty="0">
                <a:solidFill>
                  <a:srgbClr val="7030A0"/>
                </a:solidFill>
              </a:rPr>
              <a:t>Vì I = I</a:t>
            </a:r>
            <a:r>
              <a:rPr lang="pl-PL" sz="2000" b="1" baseline="-25000" dirty="0">
                <a:solidFill>
                  <a:srgbClr val="7030A0"/>
                </a:solidFill>
              </a:rPr>
              <a:t>1</a:t>
            </a:r>
            <a:r>
              <a:rPr lang="pl-PL" sz="2000" b="1" dirty="0">
                <a:solidFill>
                  <a:srgbClr val="7030A0"/>
                </a:solidFill>
              </a:rPr>
              <a:t> = I</a:t>
            </a:r>
            <a:r>
              <a:rPr lang="pl-PL" sz="2000" b="1" baseline="-25000" dirty="0">
                <a:solidFill>
                  <a:srgbClr val="7030A0"/>
                </a:solidFill>
              </a:rPr>
              <a:t>2</a:t>
            </a:r>
            <a:r>
              <a:rPr lang="pl-PL" sz="2000" b="1" dirty="0">
                <a:solidFill>
                  <a:srgbClr val="7030A0"/>
                </a:solidFill>
              </a:rPr>
              <a:t> =... = I</a:t>
            </a:r>
            <a:r>
              <a:rPr lang="pl-PL" sz="2000" b="1" baseline="-25000" dirty="0">
                <a:solidFill>
                  <a:srgbClr val="7030A0"/>
                </a:solidFill>
              </a:rPr>
              <a:t>n</a:t>
            </a:r>
            <a:r>
              <a:rPr lang="pl-PL" sz="2000" b="1" dirty="0">
                <a:solidFill>
                  <a:srgbClr val="7030A0"/>
                </a:solidFill>
              </a:rPr>
              <a:t> nên P</a:t>
            </a:r>
            <a:r>
              <a:rPr lang="pl-PL" sz="2000" b="1" baseline="-25000" dirty="0">
                <a:solidFill>
                  <a:srgbClr val="7030A0"/>
                </a:solidFill>
              </a:rPr>
              <a:t>1</a:t>
            </a:r>
            <a:r>
              <a:rPr lang="pl-PL" sz="2000" b="1" dirty="0">
                <a:solidFill>
                  <a:srgbClr val="7030A0"/>
                </a:solidFill>
              </a:rPr>
              <a:t> = U</a:t>
            </a:r>
            <a:r>
              <a:rPr lang="pl-PL" sz="2000" b="1" baseline="-25000" dirty="0">
                <a:solidFill>
                  <a:srgbClr val="7030A0"/>
                </a:solidFill>
              </a:rPr>
              <a:t>1</a:t>
            </a:r>
            <a:r>
              <a:rPr lang="pl-PL" sz="2000" b="1" dirty="0">
                <a:solidFill>
                  <a:srgbClr val="7030A0"/>
                </a:solidFill>
              </a:rPr>
              <a:t>.I; P</a:t>
            </a:r>
            <a:r>
              <a:rPr lang="pl-PL" sz="2000" b="1" baseline="-25000" dirty="0">
                <a:solidFill>
                  <a:srgbClr val="7030A0"/>
                </a:solidFill>
              </a:rPr>
              <a:t>2</a:t>
            </a:r>
            <a:r>
              <a:rPr lang="pl-PL" sz="2000" b="1" dirty="0">
                <a:solidFill>
                  <a:srgbClr val="7030A0"/>
                </a:solidFill>
              </a:rPr>
              <a:t> = U</a:t>
            </a:r>
            <a:r>
              <a:rPr lang="pl-PL" sz="2000" b="1" baseline="-25000" dirty="0">
                <a:solidFill>
                  <a:srgbClr val="7030A0"/>
                </a:solidFill>
              </a:rPr>
              <a:t>2</a:t>
            </a:r>
            <a:r>
              <a:rPr lang="pl-PL" sz="2000" b="1" dirty="0">
                <a:solidFill>
                  <a:srgbClr val="7030A0"/>
                </a:solidFill>
              </a:rPr>
              <a:t>.I; ...; P</a:t>
            </a:r>
            <a:r>
              <a:rPr lang="pl-PL" sz="2000" b="1" baseline="-25000" dirty="0">
                <a:solidFill>
                  <a:srgbClr val="7030A0"/>
                </a:solidFill>
              </a:rPr>
              <a:t>n</a:t>
            </a:r>
            <a:r>
              <a:rPr lang="pl-PL" sz="2000" b="1" dirty="0">
                <a:solidFill>
                  <a:srgbClr val="7030A0"/>
                </a:solidFill>
              </a:rPr>
              <a:t> = U</a:t>
            </a:r>
            <a:r>
              <a:rPr lang="pl-PL" sz="2000" b="1" baseline="-25000" dirty="0">
                <a:solidFill>
                  <a:srgbClr val="7030A0"/>
                </a:solidFill>
              </a:rPr>
              <a:t>n</a:t>
            </a:r>
            <a:r>
              <a:rPr lang="pl-PL" sz="2000" b="1" dirty="0">
                <a:solidFill>
                  <a:srgbClr val="7030A0"/>
                </a:solidFill>
              </a:rPr>
              <a:t>.I (2</a:t>
            </a:r>
            <a:r>
              <a:rPr lang="pl-PL" sz="2000" b="1" dirty="0" smtClean="0">
                <a:solidFill>
                  <a:srgbClr val="7030A0"/>
                </a:solidFill>
              </a:rPr>
              <a:t>)</a:t>
            </a:r>
            <a:endParaRPr lang="en-US" sz="2000" b="1" dirty="0" smtClean="0">
              <a:solidFill>
                <a:srgbClr val="7030A0"/>
              </a:solidFill>
            </a:endParaRPr>
          </a:p>
          <a:p>
            <a:pPr algn="just"/>
            <a:r>
              <a:rPr lang="vi-VN" sz="2000" b="1" dirty="0">
                <a:solidFill>
                  <a:srgbClr val="7030A0"/>
                </a:solidFill>
              </a:rPr>
              <a:t>Từ (1) và (2) ta được: P = P</a:t>
            </a:r>
            <a:r>
              <a:rPr lang="vi-VN" sz="2000" b="1" baseline="-25000" dirty="0">
                <a:solidFill>
                  <a:srgbClr val="7030A0"/>
                </a:solidFill>
              </a:rPr>
              <a:t>1</a:t>
            </a:r>
            <a:r>
              <a:rPr lang="vi-VN" sz="2000" b="1" dirty="0">
                <a:solidFill>
                  <a:srgbClr val="7030A0"/>
                </a:solidFill>
              </a:rPr>
              <a:t> + P</a:t>
            </a:r>
            <a:r>
              <a:rPr lang="vi-VN" sz="2000" b="1" baseline="-25000" dirty="0">
                <a:solidFill>
                  <a:srgbClr val="7030A0"/>
                </a:solidFill>
              </a:rPr>
              <a:t>2</a:t>
            </a:r>
            <a:r>
              <a:rPr lang="vi-VN" sz="2000" b="1" dirty="0">
                <a:solidFill>
                  <a:srgbClr val="7030A0"/>
                </a:solidFill>
              </a:rPr>
              <a:t> + ...+ P</a:t>
            </a:r>
            <a:r>
              <a:rPr lang="vi-VN" sz="2000" b="1" baseline="-25000" dirty="0">
                <a:solidFill>
                  <a:srgbClr val="7030A0"/>
                </a:solidFill>
              </a:rPr>
              <a:t>n</a:t>
            </a:r>
            <a:r>
              <a:rPr lang="vi-VN" sz="2000" b="1" dirty="0">
                <a:solidFill>
                  <a:srgbClr val="7030A0"/>
                </a:solidFill>
              </a:rPr>
              <a:t> (</a:t>
            </a:r>
            <a:r>
              <a:rPr lang="vi-VN" sz="2000" b="1" dirty="0" smtClean="0">
                <a:solidFill>
                  <a:srgbClr val="7030A0"/>
                </a:solidFill>
              </a:rPr>
              <a:t>đpcm</a:t>
            </a:r>
            <a:r>
              <a:rPr lang="en-US" sz="2000" b="1" dirty="0" smtClean="0">
                <a:solidFill>
                  <a:srgbClr val="7030A0"/>
                </a:solidFill>
              </a:rPr>
              <a:t>)</a:t>
            </a:r>
            <a:endParaRPr lang="vi-VN" sz="2000" b="1" i="0" dirty="0">
              <a:solidFill>
                <a:srgbClr val="7030A0"/>
              </a:solidFill>
              <a:effectLst/>
              <a:latin typeface="Open Sans"/>
            </a:endParaRPr>
          </a:p>
        </p:txBody>
      </p:sp>
      <p:sp>
        <p:nvSpPr>
          <p:cNvPr id="6"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013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1077830" y="154435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3" name="Rectangle 2"/>
          <p:cNvSpPr/>
          <p:nvPr/>
        </p:nvSpPr>
        <p:spPr>
          <a:xfrm>
            <a:off x="1077830" y="2006019"/>
            <a:ext cx="10282320" cy="3785652"/>
          </a:xfrm>
          <a:prstGeom prst="rect">
            <a:avLst/>
          </a:prstGeom>
        </p:spPr>
        <p:txBody>
          <a:bodyPr wrap="square">
            <a:spAutoFit/>
          </a:bodyPr>
          <a:lstStyle/>
          <a:p>
            <a:pPr algn="just"/>
            <a:r>
              <a:rPr lang="vi-VN" sz="2000" b="1" i="1" dirty="0" smtClean="0">
                <a:solidFill>
                  <a:srgbClr val="7030A0"/>
                </a:solidFill>
                <a:effectLst/>
                <a:latin typeface="Open Sans"/>
              </a:rPr>
              <a:t>Trường hợp 2:</a:t>
            </a:r>
            <a:r>
              <a:rPr lang="vi-VN" sz="2000" b="1" i="0" dirty="0" smtClean="0">
                <a:solidFill>
                  <a:srgbClr val="7030A0"/>
                </a:solidFill>
                <a:effectLst/>
                <a:latin typeface="Open Sans"/>
              </a:rPr>
              <a:t> các dụng cụ mắc song song</a:t>
            </a:r>
          </a:p>
          <a:p>
            <a:pPr algn="just"/>
            <a:r>
              <a:rPr lang="vi-VN" sz="2000" b="1" i="0" dirty="0" smtClean="0">
                <a:solidFill>
                  <a:srgbClr val="7030A0"/>
                </a:solidFill>
                <a:effectLst/>
                <a:latin typeface="Open Sans"/>
              </a:rPr>
              <a:t>Giả sử có n dụng cụ mắc song song với nhau vào nguồn điện U. Khi đó cường độ dòng điện qua mạch là I.</a:t>
            </a:r>
          </a:p>
          <a:p>
            <a:pPr algn="just"/>
            <a:r>
              <a:rPr lang="vi-VN" sz="2000" b="1" i="0" dirty="0" smtClean="0">
                <a:solidFill>
                  <a:srgbClr val="7030A0"/>
                </a:solidFill>
                <a:effectLst/>
                <a:latin typeface="Open Sans"/>
              </a:rPr>
              <a:t>Hiệu điện thế giữa hai đầu mỗi dụng cụ lần lượt là: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Cường độ dòng điện chạy trong mỗi dụng cụ lần lượt là: 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I</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Vì các dụng cụ ghép song song nên ta có:</a:t>
            </a:r>
          </a:p>
          <a:p>
            <a:pPr algn="just"/>
            <a:r>
              <a:rPr lang="vi-VN" sz="2000" b="1" i="0" dirty="0" smtClean="0">
                <a:solidFill>
                  <a:srgbClr val="7030A0"/>
                </a:solidFill>
                <a:effectLst/>
                <a:latin typeface="Open Sans"/>
              </a:rPr>
              <a:t>U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và I = 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I</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Công suất toàn mạch là:</a:t>
            </a:r>
          </a:p>
          <a:p>
            <a:pPr algn="just"/>
            <a:r>
              <a:rPr lang="vi-VN" sz="2000" b="1" i="0" dirty="0" smtClean="0">
                <a:solidFill>
                  <a:srgbClr val="7030A0"/>
                </a:solidFill>
                <a:effectLst/>
                <a:latin typeface="Open Sans"/>
              </a:rPr>
              <a:t>P = U.I = U.( 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I</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 U.I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U.I</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(3)</a:t>
            </a:r>
          </a:p>
          <a:p>
            <a:pPr algn="just"/>
            <a:r>
              <a:rPr lang="vi-VN" sz="2000" b="1" i="0" dirty="0" smtClean="0">
                <a:solidFill>
                  <a:srgbClr val="7030A0"/>
                </a:solidFill>
                <a:effectLst/>
                <a:latin typeface="Open Sans"/>
              </a:rPr>
              <a:t>Công suất trên mỗi dụng cụ điện lần lượt là: P</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P</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P</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.I</a:t>
            </a:r>
            <a:r>
              <a:rPr lang="vi-VN" sz="2000" b="1" i="0" baseline="-25000" dirty="0" smtClean="0">
                <a:solidFill>
                  <a:srgbClr val="7030A0"/>
                </a:solidFill>
                <a:effectLst/>
                <a:latin typeface="Open Sans"/>
              </a:rPr>
              <a:t>n</a:t>
            </a:r>
            <a:endParaRPr lang="vi-VN" sz="2000" b="1" i="0" dirty="0" smtClean="0">
              <a:solidFill>
                <a:srgbClr val="7030A0"/>
              </a:solidFill>
              <a:effectLst/>
              <a:latin typeface="Open Sans"/>
            </a:endParaRPr>
          </a:p>
          <a:p>
            <a:pPr algn="just"/>
            <a:r>
              <a:rPr lang="vi-VN" sz="2000" b="1" i="0" dirty="0" smtClean="0">
                <a:solidFill>
                  <a:srgbClr val="7030A0"/>
                </a:solidFill>
                <a:effectLst/>
                <a:latin typeface="Open Sans"/>
              </a:rPr>
              <a:t>Vì U = U</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U</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nên P</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U.I</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P</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U.I</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P</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 U.I</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(4)</a:t>
            </a:r>
          </a:p>
          <a:p>
            <a:pPr algn="just"/>
            <a:r>
              <a:rPr lang="vi-VN" sz="2000" b="1" i="0" dirty="0" smtClean="0">
                <a:solidFill>
                  <a:srgbClr val="7030A0"/>
                </a:solidFill>
                <a:effectLst/>
                <a:latin typeface="Open Sans"/>
              </a:rPr>
              <a:t>Từ (3) và (4) ta được: P = P</a:t>
            </a:r>
            <a:r>
              <a:rPr lang="vi-VN" sz="2000" b="1" i="0" baseline="-25000" dirty="0" smtClean="0">
                <a:solidFill>
                  <a:srgbClr val="7030A0"/>
                </a:solidFill>
                <a:effectLst/>
                <a:latin typeface="Open Sans"/>
              </a:rPr>
              <a:t>1</a:t>
            </a:r>
            <a:r>
              <a:rPr lang="vi-VN" sz="2000" b="1" i="0" dirty="0" smtClean="0">
                <a:solidFill>
                  <a:srgbClr val="7030A0"/>
                </a:solidFill>
                <a:effectLst/>
                <a:latin typeface="Open Sans"/>
              </a:rPr>
              <a:t> + P</a:t>
            </a:r>
            <a:r>
              <a:rPr lang="vi-VN" sz="2000" b="1" i="0" baseline="-25000" dirty="0" smtClean="0">
                <a:solidFill>
                  <a:srgbClr val="7030A0"/>
                </a:solidFill>
                <a:effectLst/>
                <a:latin typeface="Open Sans"/>
              </a:rPr>
              <a:t>2</a:t>
            </a:r>
            <a:r>
              <a:rPr lang="vi-VN" sz="2000" b="1" i="0" dirty="0" smtClean="0">
                <a:solidFill>
                  <a:srgbClr val="7030A0"/>
                </a:solidFill>
                <a:effectLst/>
                <a:latin typeface="Open Sans"/>
              </a:rPr>
              <a:t> + ...+ P</a:t>
            </a:r>
            <a:r>
              <a:rPr lang="vi-VN" sz="2000" b="1" i="0" baseline="-25000" dirty="0" smtClean="0">
                <a:solidFill>
                  <a:srgbClr val="7030A0"/>
                </a:solidFill>
                <a:effectLst/>
                <a:latin typeface="Open Sans"/>
              </a:rPr>
              <a:t>n</a:t>
            </a:r>
            <a:r>
              <a:rPr lang="vi-VN" sz="2000" b="1" i="0" dirty="0" smtClean="0">
                <a:solidFill>
                  <a:srgbClr val="7030A0"/>
                </a:solidFill>
                <a:effectLst/>
                <a:latin typeface="Open Sans"/>
              </a:rPr>
              <a:t> (đpcm)</a:t>
            </a:r>
            <a:endParaRPr lang="vi-VN" sz="2000" b="1" i="0" dirty="0">
              <a:solidFill>
                <a:srgbClr val="7030A0"/>
              </a:solidFill>
              <a:effectLst/>
              <a:latin typeface="Open Sans"/>
            </a:endParaRPr>
          </a:p>
        </p:txBody>
      </p:sp>
      <p:sp>
        <p:nvSpPr>
          <p:cNvPr id="6" name="Text Box 51"/>
          <p:cNvSpPr txBox="1">
            <a:spLocks noChangeArrowheads="1"/>
          </p:cNvSpPr>
          <p:nvPr/>
        </p:nvSpPr>
        <p:spPr bwMode="auto">
          <a:xfrm>
            <a:off x="831850" y="584238"/>
            <a:ext cx="10528300" cy="923330"/>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b="1" dirty="0" err="1">
                <a:solidFill>
                  <a:srgbClr val="FF0000"/>
                </a:solidFill>
              </a:rPr>
              <a:t>Bài</a:t>
            </a:r>
            <a:r>
              <a:rPr lang="en-US" b="1" dirty="0">
                <a:solidFill>
                  <a:srgbClr val="FF0000"/>
                </a:solidFill>
              </a:rPr>
              <a:t> </a:t>
            </a:r>
            <a:r>
              <a:rPr lang="en-US" b="1" dirty="0" smtClean="0">
                <a:solidFill>
                  <a:srgbClr val="FF0000"/>
                </a:solidFill>
              </a:rPr>
              <a:t>12.16</a:t>
            </a:r>
            <a:r>
              <a:rPr lang="en-US" b="1" dirty="0" smtClean="0"/>
              <a:t>:</a:t>
            </a:r>
            <a:r>
              <a:rPr lang="en-US" b="1" dirty="0"/>
              <a:t> </a:t>
            </a:r>
            <a:r>
              <a:rPr lang="en-US" b="1" dirty="0" err="1"/>
              <a:t>Chứng</a:t>
            </a:r>
            <a:r>
              <a:rPr lang="en-US" b="1" dirty="0"/>
              <a:t> minh </a:t>
            </a:r>
            <a:r>
              <a:rPr lang="en-US" b="1" dirty="0" err="1"/>
              <a:t>rằng</a:t>
            </a:r>
            <a:r>
              <a:rPr lang="en-US" b="1" dirty="0"/>
              <a:t> </a:t>
            </a:r>
            <a:r>
              <a:rPr lang="en-US" b="1" dirty="0" err="1"/>
              <a:t>đối</a:t>
            </a:r>
            <a:r>
              <a:rPr lang="en-US" b="1" dirty="0"/>
              <a:t> </a:t>
            </a:r>
            <a:r>
              <a:rPr lang="en-US" b="1" dirty="0" err="1"/>
              <a:t>với</a:t>
            </a:r>
            <a:r>
              <a:rPr lang="en-US" b="1" dirty="0"/>
              <a:t> </a:t>
            </a:r>
            <a:r>
              <a:rPr lang="en-US" b="1" dirty="0" err="1"/>
              <a:t>đoạn</a:t>
            </a:r>
            <a:r>
              <a:rPr lang="en-US" b="1" dirty="0"/>
              <a:t> </a:t>
            </a:r>
            <a:r>
              <a:rPr lang="en-US" b="1" dirty="0" err="1"/>
              <a:t>mạch</a:t>
            </a:r>
            <a:r>
              <a:rPr lang="en-US" b="1" dirty="0"/>
              <a:t> </a:t>
            </a:r>
            <a:r>
              <a:rPr lang="en-US" b="1" dirty="0" err="1"/>
              <a:t>gồm</a:t>
            </a:r>
            <a:r>
              <a:rPr lang="en-US" b="1" dirty="0"/>
              <a:t> </a:t>
            </a:r>
            <a:r>
              <a:rPr lang="en-US" b="1" dirty="0" err="1"/>
              <a:t>các</a:t>
            </a:r>
            <a:r>
              <a:rPr lang="en-US" b="1" dirty="0"/>
              <a:t> </a:t>
            </a:r>
            <a:r>
              <a:rPr lang="en-US" b="1" dirty="0" err="1"/>
              <a:t>dụng</a:t>
            </a:r>
            <a:r>
              <a:rPr lang="en-US" b="1" dirty="0"/>
              <a:t> </a:t>
            </a:r>
            <a:r>
              <a:rPr lang="en-US" b="1" dirty="0" err="1"/>
              <a:t>cụ</a:t>
            </a:r>
            <a:r>
              <a:rPr lang="en-US" b="1" dirty="0"/>
              <a:t> </a:t>
            </a:r>
            <a:r>
              <a:rPr lang="en-US" b="1" dirty="0" err="1"/>
              <a:t>điện</a:t>
            </a:r>
            <a:r>
              <a:rPr lang="en-US" b="1" dirty="0"/>
              <a:t> </a:t>
            </a:r>
            <a:r>
              <a:rPr lang="en-US" b="1" dirty="0" err="1"/>
              <a:t>mắc</a:t>
            </a:r>
            <a:r>
              <a:rPr lang="en-US" b="1" dirty="0"/>
              <a:t> </a:t>
            </a:r>
            <a:r>
              <a:rPr lang="en-US" b="1" dirty="0" err="1"/>
              <a:t>nối</a:t>
            </a:r>
            <a:r>
              <a:rPr lang="en-US" b="1" dirty="0"/>
              <a:t> </a:t>
            </a:r>
            <a:r>
              <a:rPr lang="en-US" b="1" dirty="0" err="1"/>
              <a:t>tiếp</a:t>
            </a:r>
            <a:r>
              <a:rPr lang="en-US" b="1" dirty="0"/>
              <a:t> hay </a:t>
            </a:r>
            <a:r>
              <a:rPr lang="en-US" b="1" dirty="0" err="1"/>
              <a:t>mắc</a:t>
            </a:r>
            <a:r>
              <a:rPr lang="en-US" b="1" dirty="0"/>
              <a:t> song </a:t>
            </a:r>
            <a:r>
              <a:rPr lang="en-US" b="1" dirty="0" err="1"/>
              <a:t>song</a:t>
            </a:r>
            <a:r>
              <a:rPr lang="en-US" b="1" dirty="0"/>
              <a:t> </a:t>
            </a:r>
            <a:r>
              <a:rPr lang="en-US" b="1" dirty="0" err="1"/>
              <a:t>thì</a:t>
            </a:r>
            <a:r>
              <a:rPr lang="en-US" b="1" dirty="0"/>
              <a:t> </a:t>
            </a:r>
            <a:r>
              <a:rPr lang="en-US" b="1" dirty="0" err="1"/>
              <a:t>công</a:t>
            </a:r>
            <a:r>
              <a:rPr lang="en-US" b="1" dirty="0"/>
              <a:t> </a:t>
            </a:r>
            <a:r>
              <a:rPr lang="en-US" b="1" dirty="0" err="1"/>
              <a:t>suất</a:t>
            </a:r>
            <a:r>
              <a:rPr lang="en-US" b="1" dirty="0"/>
              <a:t> </a:t>
            </a:r>
            <a:r>
              <a:rPr lang="en-US" b="1" dirty="0" err="1"/>
              <a:t>điện</a:t>
            </a:r>
            <a:r>
              <a:rPr lang="en-US" b="1" dirty="0"/>
              <a:t> </a:t>
            </a:r>
            <a:r>
              <a:rPr lang="en-US" b="1" dirty="0" err="1"/>
              <a:t>của</a:t>
            </a:r>
            <a:r>
              <a:rPr lang="en-US" b="1" dirty="0"/>
              <a:t> </a:t>
            </a:r>
            <a:r>
              <a:rPr lang="en-US" b="1" dirty="0" err="1"/>
              <a:t>đoạn</a:t>
            </a:r>
            <a:r>
              <a:rPr lang="en-US" b="1" dirty="0"/>
              <a:t> </a:t>
            </a:r>
            <a:r>
              <a:rPr lang="en-US" b="1" dirty="0" err="1"/>
              <a:t>mạch</a:t>
            </a:r>
            <a:r>
              <a:rPr lang="en-US" b="1" dirty="0"/>
              <a:t> </a:t>
            </a:r>
            <a:r>
              <a:rPr lang="en-US" b="1" dirty="0" err="1"/>
              <a:t>bằng</a:t>
            </a:r>
            <a:r>
              <a:rPr lang="en-US" b="1" dirty="0"/>
              <a:t> </a:t>
            </a:r>
            <a:r>
              <a:rPr lang="en-US" b="1" dirty="0" err="1"/>
              <a:t>tổng</a:t>
            </a:r>
            <a:r>
              <a:rPr lang="en-US" b="1" dirty="0"/>
              <a:t> </a:t>
            </a:r>
            <a:r>
              <a:rPr lang="en-US" b="1" dirty="0" err="1"/>
              <a:t>công</a:t>
            </a:r>
            <a:r>
              <a:rPr lang="en-US" b="1" dirty="0"/>
              <a:t> </a:t>
            </a:r>
            <a:r>
              <a:rPr lang="en-US" b="1" dirty="0" err="1"/>
              <a:t>suất</a:t>
            </a:r>
            <a:r>
              <a:rPr lang="en-US" b="1" dirty="0"/>
              <a:t> </a:t>
            </a:r>
            <a:r>
              <a:rPr lang="en-US" b="1" dirty="0" err="1"/>
              <a:t>điện</a:t>
            </a:r>
            <a:r>
              <a:rPr lang="en-US" b="1" dirty="0"/>
              <a:t> </a:t>
            </a:r>
            <a:r>
              <a:rPr lang="en-US" b="1" dirty="0" err="1"/>
              <a:t>của</a:t>
            </a:r>
            <a:r>
              <a:rPr lang="en-US" b="1" dirty="0"/>
              <a:t> </a:t>
            </a:r>
            <a:r>
              <a:rPr lang="en-US" b="1" dirty="0" err="1"/>
              <a:t>các</a:t>
            </a:r>
            <a:r>
              <a:rPr lang="en-US" b="1" dirty="0"/>
              <a:t> </a:t>
            </a:r>
            <a:r>
              <a:rPr lang="en-US" b="1" dirty="0" err="1"/>
              <a:t>dụng</a:t>
            </a:r>
            <a:r>
              <a:rPr lang="en-US" b="1" dirty="0"/>
              <a:t> </a:t>
            </a:r>
            <a:r>
              <a:rPr lang="en-US" b="1" dirty="0" err="1"/>
              <a:t>cụ</a:t>
            </a:r>
            <a:r>
              <a:rPr lang="en-US" b="1" dirty="0"/>
              <a:t> </a:t>
            </a:r>
            <a:r>
              <a:rPr lang="en-US" b="1" dirty="0" err="1"/>
              <a:t>mắc</a:t>
            </a:r>
            <a:r>
              <a:rPr lang="en-US" b="1" dirty="0"/>
              <a:t> </a:t>
            </a:r>
            <a:r>
              <a:rPr lang="en-US" b="1" dirty="0" err="1"/>
              <a:t>trong</a:t>
            </a:r>
            <a:r>
              <a:rPr lang="en-US" b="1" dirty="0"/>
              <a:t> </a:t>
            </a:r>
            <a:r>
              <a:rPr lang="en-US" b="1" dirty="0" err="1"/>
              <a:t>mạch</a:t>
            </a:r>
            <a:endParaRPr lang="en-US" altLang="vi-VN" sz="2400" b="1" dirty="0">
              <a:latin typeface="Times New Roman" panose="02020603050405020304" pitchFamily="18" charset="0"/>
            </a:endParaRPr>
          </a:p>
        </p:txBody>
      </p:sp>
      <p:sp>
        <p:nvSpPr>
          <p:cNvPr id="7"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5074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76893" y="546290"/>
            <a:ext cx="10937174" cy="203132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b="1" u="sng" dirty="0" err="1">
                <a:solidFill>
                  <a:srgbClr val="FF0000"/>
                </a:solidFill>
              </a:rPr>
              <a:t>Bài</a:t>
            </a:r>
            <a:r>
              <a:rPr lang="en-US" b="1" u="sng" dirty="0">
                <a:solidFill>
                  <a:srgbClr val="FF0000"/>
                </a:solidFill>
              </a:rPr>
              <a:t> </a:t>
            </a:r>
            <a:r>
              <a:rPr lang="en-US" b="1" u="sng" dirty="0" smtClean="0">
                <a:solidFill>
                  <a:srgbClr val="FF0000"/>
                </a:solidFill>
              </a:rPr>
              <a:t>12.17</a:t>
            </a:r>
            <a:r>
              <a:rPr lang="en-US" b="1" dirty="0" smtClean="0"/>
              <a:t>:</a:t>
            </a:r>
            <a:r>
              <a:rPr lang="en-US" b="1" dirty="0"/>
              <a:t> </a:t>
            </a:r>
            <a:r>
              <a:rPr lang="en-US" b="1" dirty="0" err="1"/>
              <a:t>Trên</a:t>
            </a:r>
            <a:r>
              <a:rPr lang="en-US" b="1" dirty="0"/>
              <a:t> </a:t>
            </a:r>
            <a:r>
              <a:rPr lang="en-US" b="1" dirty="0" err="1"/>
              <a:t>bóng</a:t>
            </a:r>
            <a:r>
              <a:rPr lang="en-US" b="1" dirty="0"/>
              <a:t> </a:t>
            </a:r>
            <a:r>
              <a:rPr lang="en-US" b="1" dirty="0" err="1"/>
              <a:t>đèn</a:t>
            </a:r>
            <a:r>
              <a:rPr lang="en-US" b="1" dirty="0"/>
              <a:t> </a:t>
            </a:r>
            <a:r>
              <a:rPr lang="en-US" b="1" dirty="0" err="1"/>
              <a:t>dây</a:t>
            </a:r>
            <a:r>
              <a:rPr lang="en-US" b="1" dirty="0"/>
              <a:t> </a:t>
            </a:r>
            <a:r>
              <a:rPr lang="en-US" b="1" dirty="0" err="1"/>
              <a:t>tóc</a:t>
            </a:r>
            <a:r>
              <a:rPr lang="en-US" b="1" dirty="0"/>
              <a:t> Đ</a:t>
            </a:r>
            <a:r>
              <a:rPr lang="en-US" b="1" baseline="-25000" dirty="0"/>
              <a:t>1</a:t>
            </a:r>
            <a:r>
              <a:rPr lang="en-US" b="1" dirty="0"/>
              <a:t> </a:t>
            </a:r>
            <a:r>
              <a:rPr lang="en-US" b="1" dirty="0" err="1"/>
              <a:t>có</a:t>
            </a:r>
            <a:r>
              <a:rPr lang="en-US" b="1" dirty="0"/>
              <a:t> </a:t>
            </a:r>
            <a:r>
              <a:rPr lang="en-US" b="1" dirty="0" err="1"/>
              <a:t>ghi</a:t>
            </a:r>
            <a:r>
              <a:rPr lang="en-US" b="1" dirty="0"/>
              <a:t> 220V – 100W, </a:t>
            </a:r>
            <a:r>
              <a:rPr lang="en-US" b="1" dirty="0" err="1"/>
              <a:t>trên</a:t>
            </a:r>
            <a:r>
              <a:rPr lang="en-US" b="1" dirty="0"/>
              <a:t> </a:t>
            </a:r>
            <a:r>
              <a:rPr lang="en-US" b="1" dirty="0" err="1"/>
              <a:t>bóng</a:t>
            </a:r>
            <a:r>
              <a:rPr lang="en-US" b="1" dirty="0"/>
              <a:t> </a:t>
            </a:r>
            <a:r>
              <a:rPr lang="en-US" b="1" dirty="0" err="1"/>
              <a:t>đèn</a:t>
            </a:r>
            <a:r>
              <a:rPr lang="en-US" b="1" dirty="0"/>
              <a:t> </a:t>
            </a:r>
            <a:r>
              <a:rPr lang="en-US" b="1" dirty="0" err="1"/>
              <a:t>dây</a:t>
            </a:r>
            <a:r>
              <a:rPr lang="en-US" b="1" dirty="0"/>
              <a:t> </a:t>
            </a:r>
            <a:r>
              <a:rPr lang="en-US" b="1" dirty="0" err="1"/>
              <a:t>tóc</a:t>
            </a:r>
            <a:r>
              <a:rPr lang="en-US" b="1" dirty="0"/>
              <a:t> Đ</a:t>
            </a:r>
            <a:r>
              <a:rPr lang="en-US" b="1" baseline="-25000" dirty="0"/>
              <a:t>2</a:t>
            </a:r>
            <a:r>
              <a:rPr lang="en-US" b="1" dirty="0"/>
              <a:t> </a:t>
            </a:r>
            <a:r>
              <a:rPr lang="en-US" b="1" dirty="0" err="1"/>
              <a:t>có</a:t>
            </a:r>
            <a:r>
              <a:rPr lang="en-US" b="1" dirty="0"/>
              <a:t> </a:t>
            </a:r>
            <a:r>
              <a:rPr lang="en-US" b="1" dirty="0" err="1"/>
              <a:t>ghi</a:t>
            </a:r>
            <a:r>
              <a:rPr lang="en-US" b="1" dirty="0"/>
              <a:t> 220V – 75W</a:t>
            </a:r>
            <a:r>
              <a:rPr lang="en-US" b="1" dirty="0" smtClean="0"/>
              <a:t>.</a:t>
            </a:r>
          </a:p>
          <a:p>
            <a:r>
              <a:rPr lang="vi-VN" b="1" dirty="0"/>
              <a:t>a) Mắc song song hai bóng đèn này vào hiệu điện thế 220V. Tính công suất của đoạn mạch song song này và cường độ dòng điện mạch chính.</a:t>
            </a:r>
          </a:p>
          <a:p>
            <a:r>
              <a:rPr lang="vi-VN" b="1" dirty="0"/>
              <a:t>b) Mắc hai đèn trên dây nối tiếp với nhau rồi mắc đoạn mạch này vào hiệu điện thế 220V. Tính hiệu điện thế giữa hai đầu mỗi đèn và công suất điện của đoạn mạch nối tiếp này cho rằng điện trở của mỗi đèn khi đó bằng 50% điện trở của đèn đó khi sáng bình </a:t>
            </a:r>
            <a:r>
              <a:rPr lang="vi-VN" b="1" dirty="0" smtClean="0"/>
              <a:t>thường</a:t>
            </a:r>
            <a:endParaRPr lang="vi-VN" b="1" dirty="0"/>
          </a:p>
        </p:txBody>
      </p:sp>
      <p:sp>
        <p:nvSpPr>
          <p:cNvPr id="113717" name="Text Box 53"/>
          <p:cNvSpPr txBox="1">
            <a:spLocks noChangeArrowheads="1"/>
          </p:cNvSpPr>
          <p:nvPr/>
        </p:nvSpPr>
        <p:spPr bwMode="auto">
          <a:xfrm>
            <a:off x="597807" y="2450623"/>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49600" y="2474144"/>
            <a:ext cx="0" cy="4383856"/>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149600" y="2490718"/>
            <a:ext cx="189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000" b="1" u="sng" dirty="0" smtClean="0">
                <a:solidFill>
                  <a:srgbClr val="0000CC"/>
                </a:solidFill>
                <a:latin typeface="Times New Roman" panose="02020603050405020304" pitchFamily="18" charset="0"/>
              </a:rPr>
              <a:t>Giải:</a:t>
            </a:r>
            <a:endParaRPr lang="en-US" altLang="vi-VN" sz="2000" b="1" u="sng" dirty="0">
              <a:solidFill>
                <a:srgbClr val="0000CC"/>
              </a:solidFill>
              <a:latin typeface="Times New Roman" panose="02020603050405020304" pitchFamily="18" charset="0"/>
            </a:endParaRPr>
          </a:p>
        </p:txBody>
      </p:sp>
      <p:sp>
        <p:nvSpPr>
          <p:cNvPr id="3" name="Rectangle 2"/>
          <p:cNvSpPr/>
          <p:nvPr/>
        </p:nvSpPr>
        <p:spPr>
          <a:xfrm>
            <a:off x="636421" y="2785295"/>
            <a:ext cx="2186608" cy="3693319"/>
          </a:xfrm>
          <a:prstGeom prst="rect">
            <a:avLst/>
          </a:prstGeom>
        </p:spPr>
        <p:txBody>
          <a:bodyPr wrap="square">
            <a:spAutoFit/>
          </a:bodyPr>
          <a:lstStyle/>
          <a:p>
            <a:r>
              <a:rPr lang="en-US" b="1" i="0" dirty="0" smtClean="0">
                <a:solidFill>
                  <a:srgbClr val="00B0F0"/>
                </a:solidFill>
                <a:effectLst/>
                <a:latin typeface="Open Sans"/>
              </a:rPr>
              <a:t>U</a:t>
            </a:r>
            <a:r>
              <a:rPr lang="en-US" b="1" i="0" baseline="-25000" dirty="0" smtClean="0">
                <a:solidFill>
                  <a:srgbClr val="00B0F0"/>
                </a:solidFill>
                <a:effectLst/>
                <a:latin typeface="Open Sans"/>
              </a:rPr>
              <a:t>đm1</a:t>
            </a:r>
            <a:r>
              <a:rPr lang="en-US" b="1" i="0" dirty="0" smtClean="0">
                <a:solidFill>
                  <a:srgbClr val="00B0F0"/>
                </a:solidFill>
                <a:effectLst/>
                <a:latin typeface="Open Sans"/>
              </a:rPr>
              <a:t> = U</a:t>
            </a:r>
            <a:r>
              <a:rPr lang="en-US" b="1" i="0" baseline="-25000" dirty="0" smtClean="0">
                <a:solidFill>
                  <a:srgbClr val="00B0F0"/>
                </a:solidFill>
                <a:effectLst/>
                <a:latin typeface="Open Sans"/>
              </a:rPr>
              <a:t>1</a:t>
            </a:r>
            <a:r>
              <a:rPr lang="en-US" b="1" i="0" dirty="0" smtClean="0">
                <a:solidFill>
                  <a:srgbClr val="00B0F0"/>
                </a:solidFill>
                <a:effectLst/>
                <a:latin typeface="Open Sans"/>
              </a:rPr>
              <a:t> = 220V P</a:t>
            </a:r>
            <a:r>
              <a:rPr lang="en-US" b="1" i="0" baseline="-25000" dirty="0" smtClean="0">
                <a:solidFill>
                  <a:srgbClr val="00B0F0"/>
                </a:solidFill>
                <a:effectLst/>
                <a:latin typeface="Open Sans"/>
              </a:rPr>
              <a:t>đm1</a:t>
            </a:r>
            <a:r>
              <a:rPr lang="en-US" b="1" i="0" dirty="0" smtClean="0">
                <a:solidFill>
                  <a:srgbClr val="00B0F0"/>
                </a:solidFill>
                <a:effectLst/>
                <a:latin typeface="Open Sans"/>
              </a:rPr>
              <a:t> = P</a:t>
            </a:r>
            <a:r>
              <a:rPr lang="en-US" b="1" i="0" baseline="-25000" dirty="0" smtClean="0">
                <a:solidFill>
                  <a:srgbClr val="00B0F0"/>
                </a:solidFill>
                <a:effectLst/>
                <a:latin typeface="Open Sans"/>
              </a:rPr>
              <a:t>1</a:t>
            </a:r>
            <a:r>
              <a:rPr lang="en-US" b="1" i="0" dirty="0" smtClean="0">
                <a:solidFill>
                  <a:srgbClr val="00B0F0"/>
                </a:solidFill>
                <a:effectLst/>
                <a:latin typeface="Open Sans"/>
              </a:rPr>
              <a:t> = 100W</a:t>
            </a:r>
          </a:p>
          <a:p>
            <a:r>
              <a:rPr lang="en-US" b="1" i="0" dirty="0" smtClean="0">
                <a:solidFill>
                  <a:srgbClr val="00B0F0"/>
                </a:solidFill>
                <a:effectLst/>
                <a:latin typeface="Open Sans"/>
              </a:rPr>
              <a:t>U</a:t>
            </a:r>
            <a:r>
              <a:rPr lang="en-US" b="1" i="0" baseline="-25000" dirty="0" smtClean="0">
                <a:solidFill>
                  <a:srgbClr val="00B0F0"/>
                </a:solidFill>
                <a:effectLst/>
                <a:latin typeface="Open Sans"/>
              </a:rPr>
              <a:t>đm2</a:t>
            </a:r>
            <a:r>
              <a:rPr lang="en-US" b="1" i="0" dirty="0" smtClean="0">
                <a:solidFill>
                  <a:srgbClr val="00B0F0"/>
                </a:solidFill>
                <a:effectLst/>
                <a:latin typeface="Open Sans"/>
              </a:rPr>
              <a:t> = U</a:t>
            </a:r>
            <a:r>
              <a:rPr lang="en-US" b="1" i="0" baseline="-25000" dirty="0" smtClean="0">
                <a:solidFill>
                  <a:srgbClr val="00B0F0"/>
                </a:solidFill>
                <a:effectLst/>
                <a:latin typeface="Open Sans"/>
              </a:rPr>
              <a:t>2</a:t>
            </a:r>
            <a:r>
              <a:rPr lang="en-US" b="1" i="0" dirty="0" smtClean="0">
                <a:solidFill>
                  <a:srgbClr val="00B0F0"/>
                </a:solidFill>
                <a:effectLst/>
                <a:latin typeface="Open Sans"/>
              </a:rPr>
              <a:t> = 220V P</a:t>
            </a:r>
            <a:r>
              <a:rPr lang="en-US" b="1" i="0" baseline="-25000" dirty="0" smtClean="0">
                <a:solidFill>
                  <a:srgbClr val="00B0F0"/>
                </a:solidFill>
                <a:effectLst/>
                <a:latin typeface="Open Sans"/>
              </a:rPr>
              <a:t>đm2</a:t>
            </a:r>
            <a:r>
              <a:rPr lang="en-US" b="1" i="0" dirty="0" smtClean="0">
                <a:solidFill>
                  <a:srgbClr val="00B0F0"/>
                </a:solidFill>
                <a:effectLst/>
                <a:latin typeface="Open Sans"/>
              </a:rPr>
              <a:t> = P</a:t>
            </a:r>
            <a:r>
              <a:rPr lang="en-US" b="1" i="0" baseline="-25000" dirty="0" smtClean="0">
                <a:solidFill>
                  <a:srgbClr val="00B0F0"/>
                </a:solidFill>
                <a:effectLst/>
                <a:latin typeface="Open Sans"/>
              </a:rPr>
              <a:t>2</a:t>
            </a:r>
            <a:r>
              <a:rPr lang="en-US" b="1" i="0" dirty="0" smtClean="0">
                <a:solidFill>
                  <a:srgbClr val="00B0F0"/>
                </a:solidFill>
                <a:effectLst/>
                <a:latin typeface="Open Sans"/>
              </a:rPr>
              <a:t> = 75W</a:t>
            </a:r>
          </a:p>
          <a:p>
            <a:r>
              <a:rPr lang="en-US" b="1" i="0" dirty="0" smtClean="0">
                <a:solidFill>
                  <a:srgbClr val="00B0F0"/>
                </a:solidFill>
                <a:effectLst/>
                <a:latin typeface="Open Sans"/>
              </a:rPr>
              <a:t>a)Đ</a:t>
            </a:r>
            <a:r>
              <a:rPr lang="en-US" b="1" i="0" baseline="-25000" dirty="0" smtClean="0">
                <a:solidFill>
                  <a:srgbClr val="00B0F0"/>
                </a:solidFill>
                <a:effectLst/>
                <a:latin typeface="Open Sans"/>
              </a:rPr>
              <a:t>1</a:t>
            </a:r>
            <a:r>
              <a:rPr lang="en-US" b="1" i="0" dirty="0" smtClean="0">
                <a:solidFill>
                  <a:srgbClr val="00B0F0"/>
                </a:solidFill>
                <a:effectLst/>
                <a:latin typeface="Open Sans"/>
              </a:rPr>
              <a:t>//Đ</a:t>
            </a:r>
            <a:r>
              <a:rPr lang="en-US" b="1" i="0" baseline="-25000" dirty="0" smtClean="0">
                <a:solidFill>
                  <a:srgbClr val="00B0F0"/>
                </a:solidFill>
                <a:effectLst/>
                <a:latin typeface="Open Sans"/>
              </a:rPr>
              <a:t>2</a:t>
            </a:r>
            <a:endParaRPr lang="en-US" b="1" dirty="0">
              <a:solidFill>
                <a:srgbClr val="00B0F0"/>
              </a:solidFill>
              <a:latin typeface="Open Sans"/>
            </a:endParaRPr>
          </a:p>
          <a:p>
            <a:r>
              <a:rPr lang="en-US" b="1" i="0" dirty="0" smtClean="0">
                <a:solidFill>
                  <a:srgbClr val="00B0F0"/>
                </a:solidFill>
                <a:effectLst/>
                <a:latin typeface="Open Sans"/>
              </a:rPr>
              <a:t> U = 220V </a:t>
            </a:r>
          </a:p>
          <a:p>
            <a:r>
              <a:rPr lang="en-US" b="1" dirty="0">
                <a:solidFill>
                  <a:srgbClr val="00B0F0"/>
                </a:solidFill>
                <a:latin typeface="Open Sans"/>
              </a:rPr>
              <a:t> </a:t>
            </a:r>
            <a:r>
              <a:rPr lang="en-US" b="1" i="0" dirty="0" smtClean="0">
                <a:solidFill>
                  <a:srgbClr val="00B0F0"/>
                </a:solidFill>
                <a:effectLst/>
                <a:latin typeface="Open Sans"/>
              </a:rPr>
              <a:t>P</a:t>
            </a:r>
            <a:r>
              <a:rPr lang="en-US" b="1" baseline="-25000" dirty="0" smtClean="0">
                <a:solidFill>
                  <a:srgbClr val="00B0F0"/>
                </a:solidFill>
                <a:latin typeface="Open Sans"/>
              </a:rPr>
              <a:t>//</a:t>
            </a:r>
            <a:r>
              <a:rPr lang="en-US" b="1" i="0" dirty="0" smtClean="0">
                <a:solidFill>
                  <a:srgbClr val="00B0F0"/>
                </a:solidFill>
                <a:effectLst/>
                <a:latin typeface="Open Sans"/>
              </a:rPr>
              <a:t> = ?; I = ?</a:t>
            </a:r>
          </a:p>
          <a:p>
            <a:r>
              <a:rPr lang="en-US" b="1" i="0" dirty="0" smtClean="0">
                <a:solidFill>
                  <a:srgbClr val="00B0F0"/>
                </a:solidFill>
                <a:effectLst/>
                <a:latin typeface="Open Sans"/>
              </a:rPr>
              <a:t>b) Đ</a:t>
            </a:r>
            <a:r>
              <a:rPr lang="en-US" b="1" i="0" baseline="-25000" dirty="0" smtClean="0">
                <a:solidFill>
                  <a:srgbClr val="00B0F0"/>
                </a:solidFill>
                <a:effectLst/>
                <a:latin typeface="Open Sans"/>
              </a:rPr>
              <a:t>1 </a:t>
            </a:r>
            <a:r>
              <a:rPr lang="en-US" b="1" i="0" dirty="0" err="1" smtClean="0">
                <a:solidFill>
                  <a:srgbClr val="00B0F0"/>
                </a:solidFill>
                <a:effectLst/>
                <a:latin typeface="Open Sans"/>
              </a:rPr>
              <a:t>nt</a:t>
            </a:r>
            <a:r>
              <a:rPr lang="en-US" b="1" i="0" dirty="0" smtClean="0">
                <a:solidFill>
                  <a:srgbClr val="00B0F0"/>
                </a:solidFill>
                <a:effectLst/>
                <a:latin typeface="Open Sans"/>
              </a:rPr>
              <a:t> Đ</a:t>
            </a:r>
            <a:r>
              <a:rPr lang="en-US" b="1" i="0" baseline="-25000" dirty="0" smtClean="0">
                <a:solidFill>
                  <a:srgbClr val="00B0F0"/>
                </a:solidFill>
                <a:effectLst/>
                <a:latin typeface="Open Sans"/>
              </a:rPr>
              <a:t>2</a:t>
            </a:r>
            <a:endParaRPr lang="en-US" b="1" dirty="0">
              <a:solidFill>
                <a:srgbClr val="00B0F0"/>
              </a:solidFill>
              <a:latin typeface="Open Sans"/>
            </a:endParaRPr>
          </a:p>
          <a:p>
            <a:r>
              <a:rPr lang="en-US" b="1" i="0" dirty="0" smtClean="0">
                <a:solidFill>
                  <a:srgbClr val="00B0F0"/>
                </a:solidFill>
                <a:effectLst/>
                <a:latin typeface="Open Sans"/>
              </a:rPr>
              <a:t> U = 220V</a:t>
            </a:r>
          </a:p>
          <a:p>
            <a:r>
              <a:rPr lang="en-US" b="1" i="0" dirty="0" smtClean="0">
                <a:solidFill>
                  <a:srgbClr val="00B0F0"/>
                </a:solidFill>
                <a:effectLst/>
                <a:latin typeface="Open Sans"/>
              </a:rPr>
              <a:t>R’</a:t>
            </a:r>
            <a:r>
              <a:rPr lang="en-US" b="1" i="0" baseline="-25000" dirty="0" smtClean="0">
                <a:solidFill>
                  <a:srgbClr val="00B0F0"/>
                </a:solidFill>
                <a:effectLst/>
                <a:latin typeface="Open Sans"/>
              </a:rPr>
              <a:t>1</a:t>
            </a:r>
            <a:r>
              <a:rPr lang="en-US" b="1" i="0" dirty="0" smtClean="0">
                <a:solidFill>
                  <a:srgbClr val="00B0F0"/>
                </a:solidFill>
                <a:effectLst/>
                <a:latin typeface="Open Sans"/>
              </a:rPr>
              <a:t> = 50%R</a:t>
            </a:r>
            <a:r>
              <a:rPr lang="en-US" b="1" i="0" baseline="-25000" dirty="0" smtClean="0">
                <a:solidFill>
                  <a:srgbClr val="00B0F0"/>
                </a:solidFill>
                <a:effectLst/>
                <a:latin typeface="Open Sans"/>
              </a:rPr>
              <a:t>1</a:t>
            </a:r>
            <a:endParaRPr lang="en-US" b="1" dirty="0">
              <a:solidFill>
                <a:srgbClr val="00B0F0"/>
              </a:solidFill>
              <a:latin typeface="Open Sans"/>
            </a:endParaRPr>
          </a:p>
          <a:p>
            <a:r>
              <a:rPr lang="en-US" b="1" i="0" dirty="0" smtClean="0">
                <a:solidFill>
                  <a:srgbClr val="00B0F0"/>
                </a:solidFill>
                <a:effectLst/>
                <a:latin typeface="Open Sans"/>
              </a:rPr>
              <a:t>R’</a:t>
            </a:r>
            <a:r>
              <a:rPr lang="en-US" b="1" i="0" baseline="-25000" dirty="0" smtClean="0">
                <a:solidFill>
                  <a:srgbClr val="00B0F0"/>
                </a:solidFill>
                <a:effectLst/>
                <a:latin typeface="Open Sans"/>
              </a:rPr>
              <a:t>2</a:t>
            </a:r>
            <a:r>
              <a:rPr lang="en-US" b="1" i="0" dirty="0" smtClean="0">
                <a:solidFill>
                  <a:srgbClr val="00B0F0"/>
                </a:solidFill>
                <a:effectLst/>
                <a:latin typeface="Open Sans"/>
              </a:rPr>
              <a:t> = 50%R</a:t>
            </a:r>
            <a:r>
              <a:rPr lang="en-US" b="1" i="0" baseline="-25000" dirty="0" smtClean="0">
                <a:solidFill>
                  <a:srgbClr val="00B0F0"/>
                </a:solidFill>
                <a:effectLst/>
                <a:latin typeface="Open Sans"/>
              </a:rPr>
              <a:t>2</a:t>
            </a:r>
            <a:endParaRPr lang="en-US" b="1" dirty="0">
              <a:solidFill>
                <a:srgbClr val="00B0F0"/>
              </a:solidFill>
              <a:latin typeface="Open Sans"/>
            </a:endParaRPr>
          </a:p>
          <a:p>
            <a:r>
              <a:rPr lang="en-US" b="1" i="0" dirty="0" smtClean="0">
                <a:solidFill>
                  <a:srgbClr val="00B0F0"/>
                </a:solidFill>
                <a:effectLst/>
                <a:latin typeface="Open Sans"/>
              </a:rPr>
              <a:t>U’</a:t>
            </a:r>
            <a:r>
              <a:rPr lang="en-US" b="1" i="0" baseline="-25000" dirty="0" smtClean="0">
                <a:solidFill>
                  <a:srgbClr val="00B0F0"/>
                </a:solidFill>
                <a:effectLst/>
                <a:latin typeface="Open Sans"/>
              </a:rPr>
              <a:t>1</a:t>
            </a:r>
            <a:r>
              <a:rPr lang="en-US" b="1" i="0" dirty="0" smtClean="0">
                <a:solidFill>
                  <a:srgbClr val="00B0F0"/>
                </a:solidFill>
                <a:effectLst/>
                <a:latin typeface="Open Sans"/>
              </a:rPr>
              <a:t> = ?; U’</a:t>
            </a:r>
            <a:r>
              <a:rPr lang="en-US" b="1" i="0" baseline="-25000" dirty="0" smtClean="0">
                <a:solidFill>
                  <a:srgbClr val="00B0F0"/>
                </a:solidFill>
                <a:effectLst/>
                <a:latin typeface="Open Sans"/>
              </a:rPr>
              <a:t>2</a:t>
            </a:r>
            <a:r>
              <a:rPr lang="en-US" b="1" i="0" dirty="0" smtClean="0">
                <a:solidFill>
                  <a:srgbClr val="00B0F0"/>
                </a:solidFill>
                <a:effectLst/>
                <a:latin typeface="Open Sans"/>
              </a:rPr>
              <a:t> = ?; </a:t>
            </a:r>
            <a:r>
              <a:rPr lang="en-US" b="1" i="0" dirty="0" err="1" smtClean="0">
                <a:solidFill>
                  <a:srgbClr val="00B0F0"/>
                </a:solidFill>
                <a:effectLst/>
                <a:latin typeface="Open Sans"/>
              </a:rPr>
              <a:t>P</a:t>
            </a:r>
            <a:r>
              <a:rPr lang="en-US" b="1" i="0" baseline="-25000" dirty="0" err="1" smtClean="0">
                <a:solidFill>
                  <a:srgbClr val="00B0F0"/>
                </a:solidFill>
                <a:effectLst/>
                <a:latin typeface="Open Sans"/>
              </a:rPr>
              <a:t>nt</a:t>
            </a:r>
            <a:r>
              <a:rPr lang="en-US" b="1" i="0" dirty="0" smtClean="0">
                <a:solidFill>
                  <a:srgbClr val="00B0F0"/>
                </a:solidFill>
                <a:effectLst/>
                <a:latin typeface="Open Sans"/>
              </a:rPr>
              <a:t> = ?</a:t>
            </a:r>
            <a:endParaRPr lang="en-US" b="1" i="0" dirty="0">
              <a:solidFill>
                <a:srgbClr val="00B0F0"/>
              </a:solidFill>
              <a:effectLst/>
              <a:latin typeface="Open Sans"/>
            </a:endParaRPr>
          </a:p>
        </p:txBody>
      </p:sp>
      <p:sp>
        <p:nvSpPr>
          <p:cNvPr id="5" name="Rectangle 1"/>
          <p:cNvSpPr>
            <a:spLocks noChangeArrowheads="1"/>
          </p:cNvSpPr>
          <p:nvPr/>
        </p:nvSpPr>
        <p:spPr bwMode="auto">
          <a:xfrm>
            <a:off x="3169396" y="2813989"/>
            <a:ext cx="82157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B0F0"/>
                </a:solidFill>
                <a:effectLst/>
                <a:latin typeface="Open Sans"/>
              </a:rPr>
              <a:t>a) Điện trở của dây tóc bóng đèn Đ</a:t>
            </a:r>
            <a:r>
              <a:rPr kumimoji="0" lang="en-US" altLang="en-US" b="1" i="0" u="none" strike="noStrike" cap="none" normalizeH="0" baseline="-30000" dirty="0" smtClean="0">
                <a:ln>
                  <a:noFill/>
                </a:ln>
                <a:solidFill>
                  <a:srgbClr val="00B0F0"/>
                </a:solidFill>
                <a:effectLst/>
                <a:latin typeface="Open Sans"/>
              </a:rPr>
              <a:t>1</a:t>
            </a:r>
            <a:r>
              <a:rPr kumimoji="0" lang="en-US" altLang="en-US" b="1" i="0" u="none" strike="noStrike" cap="none" normalizeH="0" baseline="0" dirty="0" smtClean="0">
                <a:ln>
                  <a:noFill/>
                </a:ln>
                <a:solidFill>
                  <a:srgbClr val="00B0F0"/>
                </a:solidFill>
                <a:effectLst/>
                <a:latin typeface="Open Sans"/>
              </a:rPr>
              <a:t> và Đ</a:t>
            </a:r>
            <a:r>
              <a:rPr kumimoji="0" lang="en-US" altLang="en-US" b="1" i="0" u="none" strike="noStrike" cap="none" normalizeH="0" baseline="-30000" dirty="0" smtClean="0">
                <a:ln>
                  <a:noFill/>
                </a:ln>
                <a:solidFill>
                  <a:srgbClr val="00B0F0"/>
                </a:solidFill>
                <a:effectLst/>
                <a:latin typeface="Open Sans"/>
              </a:rPr>
              <a:t>2</a:t>
            </a:r>
            <a:endParaRPr kumimoji="0" lang="en-US" altLang="en-US" sz="1100" b="1" i="0" u="none" strike="noStrike" cap="none" normalizeH="0" baseline="0" dirty="0" smtClean="0">
              <a:ln>
                <a:noFill/>
              </a:ln>
              <a:solidFill>
                <a:srgbClr val="00B0F0"/>
              </a:solidFill>
              <a:effectLst/>
            </a:endParaRPr>
          </a:p>
        </p:txBody>
      </p:sp>
      <p:pic>
        <p:nvPicPr>
          <p:cNvPr id="17410"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206" y="3149806"/>
            <a:ext cx="2787514" cy="110700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3169396" y="4084794"/>
            <a:ext cx="55019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B0F0"/>
                </a:solidFill>
                <a:effectLst/>
                <a:latin typeface="Open Sans"/>
              </a:rPr>
              <a:t>Cường độ dòng điện chạy trong mỗi đèn lần lượt là:</a:t>
            </a:r>
            <a:endParaRPr kumimoji="0" lang="en-US" altLang="en-US" b="1" i="0" u="none" strike="noStrike" cap="none" normalizeH="0" baseline="0" dirty="0" smtClean="0">
              <a:ln>
                <a:noFill/>
              </a:ln>
              <a:solidFill>
                <a:srgbClr val="00B0F0"/>
              </a:solidFill>
              <a:effectLst/>
            </a:endParaRPr>
          </a:p>
        </p:txBody>
      </p:sp>
      <p:pic>
        <p:nvPicPr>
          <p:cNvPr id="17412" name="Picture 4" descr="Giải bài tập Vật lý lớp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206" y="4592411"/>
            <a:ext cx="1902358" cy="13049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p:cNvSpPr>
            <a:spLocks noChangeArrowheads="1"/>
          </p:cNvSpPr>
          <p:nvPr/>
        </p:nvSpPr>
        <p:spPr bwMode="auto">
          <a:xfrm>
            <a:off x="3129805" y="6469894"/>
            <a:ext cx="90621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00B0F0"/>
                </a:solidFill>
                <a:effectLst/>
                <a:latin typeface="Open Sans"/>
              </a:rPr>
              <a:t>Công suất điện của đoạn mạch song song: P = P</a:t>
            </a:r>
            <a:r>
              <a:rPr kumimoji="0" lang="en-US" altLang="en-US" b="1" i="0" u="none" strike="noStrike" cap="none" normalizeH="0" baseline="-30000" dirty="0" smtClean="0">
                <a:ln>
                  <a:noFill/>
                </a:ln>
                <a:solidFill>
                  <a:srgbClr val="00B0F0"/>
                </a:solidFill>
                <a:effectLst/>
                <a:latin typeface="Open Sans"/>
              </a:rPr>
              <a:t>1</a:t>
            </a:r>
            <a:r>
              <a:rPr kumimoji="0" lang="en-US" altLang="en-US" b="1" i="0" u="none" strike="noStrike" cap="none" normalizeH="0" baseline="0" dirty="0" smtClean="0">
                <a:ln>
                  <a:noFill/>
                </a:ln>
                <a:solidFill>
                  <a:srgbClr val="00B0F0"/>
                </a:solidFill>
                <a:effectLst/>
                <a:latin typeface="Open Sans"/>
              </a:rPr>
              <a:t> + P</a:t>
            </a:r>
            <a:r>
              <a:rPr kumimoji="0" lang="en-US" altLang="en-US" b="1" i="0" u="none" strike="noStrike" cap="none" normalizeH="0" baseline="-30000" dirty="0" smtClean="0">
                <a:ln>
                  <a:noFill/>
                </a:ln>
                <a:solidFill>
                  <a:srgbClr val="00B0F0"/>
                </a:solidFill>
                <a:effectLst/>
                <a:latin typeface="Open Sans"/>
              </a:rPr>
              <a:t>2</a:t>
            </a:r>
            <a:r>
              <a:rPr kumimoji="0" lang="en-US" altLang="en-US" b="1" i="0" u="none" strike="noStrike" cap="none" normalizeH="0" baseline="0" dirty="0" smtClean="0">
                <a:ln>
                  <a:noFill/>
                </a:ln>
                <a:solidFill>
                  <a:srgbClr val="00B0F0"/>
                </a:solidFill>
                <a:effectLst/>
                <a:latin typeface="Open Sans"/>
              </a:rPr>
              <a:t> = 100 + 75 </a:t>
            </a:r>
            <a:r>
              <a:rPr kumimoji="0" lang="en-US" altLang="en-US" b="1" i="0" u="none" strike="noStrike" cap="none" normalizeH="0" baseline="0" smtClean="0">
                <a:ln>
                  <a:noFill/>
                </a:ln>
                <a:solidFill>
                  <a:srgbClr val="00B0F0"/>
                </a:solidFill>
                <a:effectLst/>
                <a:latin typeface="Open Sans"/>
              </a:rPr>
              <a:t>= 175(W)</a:t>
            </a:r>
            <a:endParaRPr kumimoji="0" lang="en-US" altLang="en-US" b="1" i="0" u="none" strike="noStrike" cap="none" normalizeH="0" baseline="0" dirty="0" smtClean="0">
              <a:ln>
                <a:noFill/>
              </a:ln>
              <a:solidFill>
                <a:srgbClr val="00B0F0"/>
              </a:solidFill>
              <a:effectLst/>
            </a:endParaRPr>
          </a:p>
        </p:txBody>
      </p:sp>
      <p:pic>
        <p:nvPicPr>
          <p:cNvPr id="17414" name="Picture 6" descr="Giải bài tập Vật lý lớp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0313" y="5798687"/>
            <a:ext cx="2842780" cy="6799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34744" y="5916110"/>
            <a:ext cx="3900427" cy="369332"/>
          </a:xfrm>
          <a:prstGeom prst="rect">
            <a:avLst/>
          </a:prstGeom>
        </p:spPr>
        <p:txBody>
          <a:bodyPr wrap="none">
            <a:spAutoFit/>
          </a:bodyPr>
          <a:lstStyle/>
          <a:p>
            <a:pPr lvl="0" algn="just" eaLnBrk="0" fontAlgn="base" hangingPunct="0">
              <a:spcBef>
                <a:spcPct val="0"/>
              </a:spcBef>
              <a:spcAft>
                <a:spcPct val="0"/>
              </a:spcAft>
            </a:pPr>
            <a:r>
              <a:rPr lang="en-US" altLang="en-US" b="1" dirty="0">
                <a:solidFill>
                  <a:srgbClr val="00B0F0"/>
                </a:solidFill>
                <a:latin typeface="Open Sans"/>
              </a:rPr>
              <a:t>Cường độ dòng điện mạch chính:</a:t>
            </a:r>
            <a:endParaRPr lang="en-US" altLang="en-US" b="1" dirty="0">
              <a:solidFill>
                <a:srgbClr val="00B0F0"/>
              </a:solidFill>
            </a:endParaRPr>
          </a:p>
        </p:txBody>
      </p:sp>
      <p:sp>
        <p:nvSpPr>
          <p:cNvPr id="15"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380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arn(inVertical)">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7410"/>
                                        </p:tgtEl>
                                        <p:attrNameLst>
                                          <p:attrName>style.visibility</p:attrName>
                                        </p:attrNameLst>
                                      </p:cBhvr>
                                      <p:to>
                                        <p:strVal val="visible"/>
                                      </p:to>
                                    </p:set>
                                    <p:animEffect transition="in" filter="barn(inVertical)">
                                      <p:cBhvr>
                                        <p:cTn id="62" dur="500"/>
                                        <p:tgtEl>
                                          <p:spTgt spid="1741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barn(inVertical)">
                                      <p:cBhvr>
                                        <p:cTn id="67" dur="5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7412"/>
                                        </p:tgtEl>
                                        <p:attrNameLst>
                                          <p:attrName>style.visibility</p:attrName>
                                        </p:attrNameLst>
                                      </p:cBhvr>
                                      <p:to>
                                        <p:strVal val="visible"/>
                                      </p:to>
                                    </p:set>
                                    <p:animEffect transition="in" filter="barn(inVertical)">
                                      <p:cBhvr>
                                        <p:cTn id="72" dur="500"/>
                                        <p:tgtEl>
                                          <p:spTgt spid="1741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barn(inVertical)">
                                      <p:cBhvr>
                                        <p:cTn id="77" dur="500"/>
                                        <p:tgtEl>
                                          <p:spTgt spid="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17414"/>
                                        </p:tgtEl>
                                        <p:attrNameLst>
                                          <p:attrName>style.visibility</p:attrName>
                                        </p:attrNameLst>
                                      </p:cBhvr>
                                      <p:to>
                                        <p:strVal val="visible"/>
                                      </p:to>
                                    </p:set>
                                    <p:animEffect transition="in" filter="barn(inVertical)">
                                      <p:cBhvr>
                                        <p:cTn id="82" dur="500"/>
                                        <p:tgtEl>
                                          <p:spTgt spid="1741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barn(inVertical)">
                                      <p:cBhvr>
                                        <p:cTn id="8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819150" y="571788"/>
            <a:ext cx="10528300"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2:</a:t>
            </a:r>
            <a:r>
              <a:rPr lang="vi-VN" sz="2000" b="1" u="sng" dirty="0">
                <a:solidFill>
                  <a:srgbClr val="FF0000"/>
                </a:solidFill>
              </a:rPr>
              <a:t> </a:t>
            </a:r>
            <a:r>
              <a:rPr lang="vi-VN" sz="2000" b="1" dirty="0"/>
              <a:t>Trên một bóng đèn có ghi 12V – 6W</a:t>
            </a:r>
          </a:p>
          <a:p>
            <a:r>
              <a:rPr lang="vi-VN" sz="2000" b="1" dirty="0"/>
              <a:t>a) Cho biết ý nghĩa của các số ghi này</a:t>
            </a:r>
          </a:p>
          <a:p>
            <a:r>
              <a:rPr lang="vi-VN" sz="2000" b="1" dirty="0"/>
              <a:t>b) Tính cường độ định mức của dòng điện chạy qua đèn</a:t>
            </a:r>
          </a:p>
          <a:p>
            <a:r>
              <a:rPr lang="vi-VN" sz="2000" b="1" dirty="0"/>
              <a:t>c) Tính điện trở của đèn khi đó</a:t>
            </a:r>
          </a:p>
        </p:txBody>
      </p:sp>
      <p:sp>
        <p:nvSpPr>
          <p:cNvPr id="113717" name="Text Box 53"/>
          <p:cNvSpPr txBox="1">
            <a:spLocks noChangeArrowheads="1"/>
          </p:cNvSpPr>
          <p:nvPr/>
        </p:nvSpPr>
        <p:spPr bwMode="auto">
          <a:xfrm>
            <a:off x="821049" y="190647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34122" y="1884024"/>
            <a:ext cx="14515" cy="4601688"/>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335958" y="188402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5" name="Rectangle 4"/>
          <p:cNvSpPr/>
          <p:nvPr/>
        </p:nvSpPr>
        <p:spPr>
          <a:xfrm>
            <a:off x="3226647" y="4566188"/>
            <a:ext cx="8206858" cy="400110"/>
          </a:xfrm>
          <a:prstGeom prst="rect">
            <a:avLst/>
          </a:prstGeom>
        </p:spPr>
        <p:txBody>
          <a:bodyPr wrap="square">
            <a:spAutoFit/>
          </a:bodyPr>
          <a:lstStyle/>
          <a:p>
            <a:pPr algn="just"/>
            <a:r>
              <a:rPr lang="vi-VN" sz="2000" b="1" i="0" dirty="0" smtClean="0">
                <a:solidFill>
                  <a:srgbClr val="0070C0"/>
                </a:solidFill>
                <a:effectLst/>
                <a:latin typeface="Open Sans"/>
              </a:rPr>
              <a:t>c</a:t>
            </a:r>
            <a:r>
              <a:rPr lang="en-US" sz="2000" b="1" i="0" dirty="0" smtClean="0">
                <a:solidFill>
                  <a:srgbClr val="0070C0"/>
                </a:solidFill>
                <a:effectLst/>
                <a:latin typeface="Open Sans"/>
              </a:rPr>
              <a:t>/ </a:t>
            </a:r>
            <a:r>
              <a:rPr lang="vi-VN" sz="2000" b="1" i="0" dirty="0" smtClean="0">
                <a:solidFill>
                  <a:srgbClr val="0070C0"/>
                </a:solidFill>
                <a:effectLst/>
                <a:latin typeface="Open Sans"/>
              </a:rPr>
              <a:t>Điện trở của đèn khi đó là: </a:t>
            </a:r>
            <a:endParaRPr lang="el-GR" sz="2000" b="1" i="0" dirty="0">
              <a:solidFill>
                <a:srgbClr val="0070C0"/>
              </a:solidFill>
              <a:effectLst/>
              <a:latin typeface="Open Sans"/>
            </a:endParaRPr>
          </a:p>
        </p:txBody>
      </p:sp>
      <p:sp>
        <p:nvSpPr>
          <p:cNvPr id="6" name="TextBox 5"/>
          <p:cNvSpPr txBox="1"/>
          <p:nvPr/>
        </p:nvSpPr>
        <p:spPr>
          <a:xfrm>
            <a:off x="864610" y="2534541"/>
            <a:ext cx="2192075" cy="1938992"/>
          </a:xfrm>
          <a:prstGeom prst="rect">
            <a:avLst/>
          </a:prstGeom>
          <a:noFill/>
        </p:spPr>
        <p:txBody>
          <a:bodyPr wrap="square" rtlCol="0">
            <a:spAutoFit/>
          </a:bodyPr>
          <a:lstStyle/>
          <a:p>
            <a:pPr>
              <a:lnSpc>
                <a:spcPct val="150000"/>
              </a:lnSpc>
            </a:pPr>
            <a:r>
              <a:rPr lang="en-US" sz="2000" b="1" dirty="0" smtClean="0">
                <a:solidFill>
                  <a:srgbClr val="0070C0"/>
                </a:solidFill>
              </a:rPr>
              <a:t>Đ: 12V-6W</a:t>
            </a:r>
            <a:endParaRPr lang="en-US" sz="2000" b="1" dirty="0">
              <a:solidFill>
                <a:srgbClr val="0070C0"/>
              </a:solidFill>
            </a:endParaRPr>
          </a:p>
          <a:p>
            <a:pPr>
              <a:lnSpc>
                <a:spcPct val="150000"/>
              </a:lnSpc>
            </a:pPr>
            <a:r>
              <a:rPr lang="en-US" sz="2000" b="1" dirty="0" smtClean="0">
                <a:solidFill>
                  <a:srgbClr val="FF0000"/>
                </a:solidFill>
              </a:rPr>
              <a:t>a/ Ý nghĩa số </a:t>
            </a:r>
          </a:p>
          <a:p>
            <a:pPr>
              <a:lnSpc>
                <a:spcPct val="150000"/>
              </a:lnSpc>
            </a:pPr>
            <a:r>
              <a:rPr lang="en-US" sz="2000" b="1" dirty="0" smtClean="0">
                <a:solidFill>
                  <a:srgbClr val="FF0000"/>
                </a:solidFill>
              </a:rPr>
              <a:t>b/ I đm=?</a:t>
            </a:r>
          </a:p>
          <a:p>
            <a:pPr>
              <a:lnSpc>
                <a:spcPct val="150000"/>
              </a:lnSpc>
            </a:pPr>
            <a:r>
              <a:rPr lang="en-US" sz="2000" b="1" dirty="0" smtClean="0">
                <a:solidFill>
                  <a:srgbClr val="FF0000"/>
                </a:solidFill>
              </a:rPr>
              <a:t>c/ R=?</a:t>
            </a:r>
            <a:endParaRPr lang="en-US" sz="2000" b="1" dirty="0">
              <a:solidFill>
                <a:srgbClr val="FF0000"/>
              </a:solidFill>
            </a:endParaRPr>
          </a:p>
        </p:txBody>
      </p:sp>
      <p:sp>
        <p:nvSpPr>
          <p:cNvPr id="2" name="Rectangle 1"/>
          <p:cNvSpPr/>
          <p:nvPr/>
        </p:nvSpPr>
        <p:spPr>
          <a:xfrm>
            <a:off x="3280834" y="2345689"/>
            <a:ext cx="8066616" cy="707886"/>
          </a:xfrm>
          <a:prstGeom prst="rect">
            <a:avLst/>
          </a:prstGeom>
        </p:spPr>
        <p:txBody>
          <a:bodyPr wrap="square">
            <a:spAutoFit/>
          </a:bodyPr>
          <a:lstStyle/>
          <a:p>
            <a:pPr algn="just"/>
            <a:r>
              <a:rPr lang="vi-VN" sz="2000" b="1" dirty="0" smtClean="0">
                <a:solidFill>
                  <a:srgbClr val="0070C0"/>
                </a:solidFill>
                <a:latin typeface="Open Sans"/>
              </a:rPr>
              <a:t>a</a:t>
            </a:r>
            <a:r>
              <a:rPr lang="en-US" sz="2000" b="1" dirty="0" smtClean="0">
                <a:solidFill>
                  <a:srgbClr val="0070C0"/>
                </a:solidFill>
                <a:latin typeface="Open Sans"/>
              </a:rPr>
              <a:t>/ </a:t>
            </a:r>
            <a:r>
              <a:rPr lang="vi-VN" sz="2000" b="1" dirty="0" smtClean="0">
                <a:solidFill>
                  <a:srgbClr val="0070C0"/>
                </a:solidFill>
                <a:latin typeface="Open Sans"/>
              </a:rPr>
              <a:t>Số 12V</a:t>
            </a:r>
            <a:r>
              <a:rPr lang="en-US" sz="2000" b="1" dirty="0" smtClean="0">
                <a:solidFill>
                  <a:srgbClr val="0070C0"/>
                </a:solidFill>
                <a:latin typeface="Open Sans"/>
              </a:rPr>
              <a:t>: </a:t>
            </a:r>
            <a:r>
              <a:rPr lang="vi-VN" sz="2000" b="1" dirty="0" smtClean="0">
                <a:solidFill>
                  <a:srgbClr val="0070C0"/>
                </a:solidFill>
                <a:latin typeface="Open Sans"/>
              </a:rPr>
              <a:t>hiệu </a:t>
            </a:r>
            <a:r>
              <a:rPr lang="vi-VN" sz="2000" b="1" dirty="0">
                <a:solidFill>
                  <a:srgbClr val="0070C0"/>
                </a:solidFill>
                <a:latin typeface="Open Sans"/>
              </a:rPr>
              <a:t>điện thế định mức cần đặt vào hai đầu bóng đèn để đèn sáng bình thường.</a:t>
            </a:r>
          </a:p>
        </p:txBody>
      </p:sp>
      <p:sp>
        <p:nvSpPr>
          <p:cNvPr id="3" name="Rectangle 2"/>
          <p:cNvSpPr/>
          <p:nvPr/>
        </p:nvSpPr>
        <p:spPr>
          <a:xfrm>
            <a:off x="3541058" y="3062322"/>
            <a:ext cx="4681282" cy="400110"/>
          </a:xfrm>
          <a:prstGeom prst="rect">
            <a:avLst/>
          </a:prstGeom>
        </p:spPr>
        <p:txBody>
          <a:bodyPr wrap="none">
            <a:spAutoFit/>
          </a:bodyPr>
          <a:lstStyle/>
          <a:p>
            <a:pPr algn="just"/>
            <a:r>
              <a:rPr lang="vi-VN" sz="2000" b="1" dirty="0">
                <a:solidFill>
                  <a:srgbClr val="0070C0"/>
                </a:solidFill>
                <a:latin typeface="Open Sans"/>
              </a:rPr>
              <a:t>Số </a:t>
            </a:r>
            <a:r>
              <a:rPr lang="vi-VN" sz="2000" b="1" dirty="0" smtClean="0">
                <a:solidFill>
                  <a:srgbClr val="0070C0"/>
                </a:solidFill>
                <a:latin typeface="Open Sans"/>
              </a:rPr>
              <a:t>6W</a:t>
            </a:r>
            <a:r>
              <a:rPr lang="en-US" sz="2000" b="1" dirty="0" smtClean="0">
                <a:solidFill>
                  <a:srgbClr val="0070C0"/>
                </a:solidFill>
                <a:latin typeface="Open Sans"/>
              </a:rPr>
              <a:t>:</a:t>
            </a:r>
            <a:r>
              <a:rPr lang="vi-VN" sz="2000" b="1" dirty="0" smtClean="0">
                <a:solidFill>
                  <a:srgbClr val="0070C0"/>
                </a:solidFill>
                <a:latin typeface="Open Sans"/>
              </a:rPr>
              <a:t> công </a:t>
            </a:r>
            <a:r>
              <a:rPr lang="vi-VN" sz="2000" b="1" dirty="0">
                <a:solidFill>
                  <a:srgbClr val="0070C0"/>
                </a:solidFill>
                <a:latin typeface="Open Sans"/>
              </a:rPr>
              <a:t>suất định mức của đèn.</a:t>
            </a:r>
          </a:p>
        </p:txBody>
      </p:sp>
      <p:sp>
        <p:nvSpPr>
          <p:cNvPr id="7" name="Rectangle 6"/>
          <p:cNvSpPr/>
          <p:nvPr/>
        </p:nvSpPr>
        <p:spPr>
          <a:xfrm>
            <a:off x="3207097" y="3504037"/>
            <a:ext cx="6864380" cy="400110"/>
          </a:xfrm>
          <a:prstGeom prst="rect">
            <a:avLst/>
          </a:prstGeom>
        </p:spPr>
        <p:txBody>
          <a:bodyPr wrap="none">
            <a:spAutoFit/>
          </a:bodyPr>
          <a:lstStyle/>
          <a:p>
            <a:pPr algn="just"/>
            <a:r>
              <a:rPr lang="vi-VN" sz="2000" b="1" dirty="0" smtClean="0">
                <a:solidFill>
                  <a:srgbClr val="0070C0"/>
                </a:solidFill>
                <a:latin typeface="Open Sans"/>
              </a:rPr>
              <a:t>b</a:t>
            </a:r>
            <a:r>
              <a:rPr lang="en-US" sz="2000" b="1" dirty="0" smtClean="0">
                <a:solidFill>
                  <a:srgbClr val="0070C0"/>
                </a:solidFill>
                <a:latin typeface="Open Sans"/>
              </a:rPr>
              <a:t>/ </a:t>
            </a:r>
            <a:r>
              <a:rPr lang="vi-VN" sz="2000" b="1" dirty="0" smtClean="0">
                <a:solidFill>
                  <a:srgbClr val="0070C0"/>
                </a:solidFill>
                <a:latin typeface="Open Sans"/>
              </a:rPr>
              <a:t>Cường </a:t>
            </a:r>
            <a:r>
              <a:rPr lang="vi-VN" sz="2000" b="1" dirty="0">
                <a:solidFill>
                  <a:srgbClr val="0070C0"/>
                </a:solidFill>
                <a:latin typeface="Open Sans"/>
              </a:rPr>
              <a:t>độ định mức của dòng điện chạy qua đèn là:</a:t>
            </a:r>
          </a:p>
        </p:txBody>
      </p:sp>
      <mc:AlternateContent xmlns:mc="http://schemas.openxmlformats.org/markup-compatibility/2006">
        <mc:Choice xmlns:a14="http://schemas.microsoft.com/office/drawing/2010/main" Requires="a14">
          <p:sp>
            <p:nvSpPr>
              <p:cNvPr id="8" name="Rectangle 7"/>
              <p:cNvSpPr/>
              <p:nvPr/>
            </p:nvSpPr>
            <p:spPr>
              <a:xfrm>
                <a:off x="3326742" y="3841057"/>
                <a:ext cx="2948862" cy="461665"/>
              </a:xfrm>
              <a:prstGeom prst="rect">
                <a:avLst/>
              </a:prstGeom>
            </p:spPr>
            <p:txBody>
              <a:bodyPr wrap="square">
                <a:spAutoFit/>
              </a:bodyPr>
              <a:lstStyle/>
              <a:p>
                <a14:m>
                  <m:oMath xmlns:m="http://schemas.openxmlformats.org/officeDocument/2006/math">
                    <m:sSub>
                      <m:sSubPr>
                        <m:ctrlPr>
                          <a:rPr lang="de-DE" altLang="vi-VN" sz="2400" b="1" i="1" dirty="0">
                            <a:solidFill>
                              <a:srgbClr val="0070C0"/>
                            </a:solidFill>
                            <a:latin typeface="Cambria Math" panose="02040503050406030204" pitchFamily="18" charset="0"/>
                          </a:rPr>
                        </m:ctrlPr>
                      </m:sSubPr>
                      <m:e>
                        <m:r>
                          <m:rPr>
                            <m:nor/>
                          </m:rPr>
                          <a:rPr lang="de-DE" altLang="vi-VN" sz="2400" b="1" dirty="0">
                            <a:solidFill>
                              <a:srgbClr val="0070C0"/>
                            </a:solidFill>
                            <a:latin typeface=".VnCommercial ScriptH" panose="020B7200000000000000" pitchFamily="34" charset="0"/>
                          </a:rPr>
                          <m:t>P</m:t>
                        </m:r>
                      </m:e>
                      <m:sub>
                        <m:r>
                          <a:rPr lang="en-US" altLang="vi-VN" sz="2400" b="1" i="1" dirty="0">
                            <a:solidFill>
                              <a:srgbClr val="0070C0"/>
                            </a:solidFill>
                            <a:latin typeface="Cambria Math" panose="02040503050406030204" pitchFamily="18" charset="0"/>
                          </a:rPr>
                          <m:t>đ</m:t>
                        </m:r>
                        <m:r>
                          <a:rPr lang="en-US" altLang="vi-VN" sz="2400" b="1" i="1" dirty="0">
                            <a:solidFill>
                              <a:srgbClr val="0070C0"/>
                            </a:solidFill>
                            <a:latin typeface="Cambria Math" panose="02040503050406030204" pitchFamily="18" charset="0"/>
                          </a:rPr>
                          <m:t>𝒎</m:t>
                        </m:r>
                      </m:sub>
                    </m:sSub>
                  </m:oMath>
                </a14:m>
                <a:r>
                  <a:rPr lang="vi-VN" sz="2400" b="1" dirty="0">
                    <a:solidFill>
                      <a:srgbClr val="0070C0"/>
                    </a:solidFill>
                    <a:latin typeface="Open Sans"/>
                  </a:rPr>
                  <a:t>=</a:t>
                </a:r>
                <a:r>
                  <a:rPr lang="en-US" sz="2400" b="1" dirty="0">
                    <a:solidFill>
                      <a:srgbClr val="0070C0"/>
                    </a:solidFill>
                  </a:rPr>
                  <a:t> </a:t>
                </a:r>
                <a14:m>
                  <m:oMath xmlns:m="http://schemas.openxmlformats.org/officeDocument/2006/math">
                    <m:sSub>
                      <m:sSubPr>
                        <m:ctrlPr>
                          <a:rPr lang="en-US" sz="2400" b="1" i="1">
                            <a:solidFill>
                              <a:srgbClr val="0070C0"/>
                            </a:solidFill>
                            <a:latin typeface="Cambria Math" panose="02040503050406030204" pitchFamily="18" charset="0"/>
                          </a:rPr>
                        </m:ctrlPr>
                      </m:sSubPr>
                      <m:e>
                        <m:r>
                          <a:rPr lang="en-US" sz="2400" b="1" i="1">
                            <a:solidFill>
                              <a:srgbClr val="0070C0"/>
                            </a:solidFill>
                            <a:latin typeface="Cambria Math" panose="02040503050406030204" pitchFamily="18" charset="0"/>
                          </a:rPr>
                          <m:t>𝑼</m:t>
                        </m:r>
                      </m:e>
                      <m:sub>
                        <m:r>
                          <a:rPr lang="en-US" sz="2400" b="1" i="1">
                            <a:solidFill>
                              <a:srgbClr val="0070C0"/>
                            </a:solidFill>
                            <a:latin typeface="Cambria Math" panose="02040503050406030204" pitchFamily="18" charset="0"/>
                          </a:rPr>
                          <m:t>đ</m:t>
                        </m:r>
                        <m:r>
                          <a:rPr lang="en-US" sz="2400" b="1" i="1">
                            <a:solidFill>
                              <a:srgbClr val="0070C0"/>
                            </a:solidFill>
                            <a:latin typeface="Cambria Math" panose="02040503050406030204" pitchFamily="18" charset="0"/>
                          </a:rPr>
                          <m:t>𝒎</m:t>
                        </m:r>
                      </m:sub>
                    </m:sSub>
                    <m:r>
                      <a:rPr lang="en-US" sz="2400" b="1" i="1">
                        <a:solidFill>
                          <a:srgbClr val="0070C0"/>
                        </a:solidFill>
                        <a:latin typeface="Cambria Math" panose="02040503050406030204" pitchFamily="18" charset="0"/>
                      </a:rPr>
                      <m:t> </m:t>
                    </m:r>
                    <m:sSub>
                      <m:sSubPr>
                        <m:ctrlPr>
                          <a:rPr lang="en-US" sz="2400" b="1" i="1">
                            <a:solidFill>
                              <a:srgbClr val="0070C0"/>
                            </a:solidFill>
                            <a:latin typeface="Cambria Math" panose="02040503050406030204" pitchFamily="18" charset="0"/>
                          </a:rPr>
                        </m:ctrlPr>
                      </m:sSubPr>
                      <m:e>
                        <m:r>
                          <a:rPr lang="en-US" sz="2400" b="1" i="1">
                            <a:solidFill>
                              <a:srgbClr val="0070C0"/>
                            </a:solidFill>
                            <a:latin typeface="Cambria Math" panose="02040503050406030204" pitchFamily="18" charset="0"/>
                          </a:rPr>
                          <m:t>𝑰</m:t>
                        </m:r>
                      </m:e>
                      <m:sub>
                        <m:r>
                          <a:rPr lang="en-US" sz="2400" b="1" i="1">
                            <a:solidFill>
                              <a:srgbClr val="0070C0"/>
                            </a:solidFill>
                            <a:latin typeface="Cambria Math" panose="02040503050406030204" pitchFamily="18" charset="0"/>
                          </a:rPr>
                          <m:t>đ</m:t>
                        </m:r>
                        <m:r>
                          <a:rPr lang="en-US" sz="2400" b="1" i="1">
                            <a:solidFill>
                              <a:srgbClr val="0070C0"/>
                            </a:solidFill>
                            <a:latin typeface="Cambria Math" panose="02040503050406030204" pitchFamily="18" charset="0"/>
                          </a:rPr>
                          <m:t>𝒎</m:t>
                        </m:r>
                      </m:sub>
                    </m:sSub>
                  </m:oMath>
                </a14:m>
                <a:endParaRPr lang="vi-VN" sz="2400" b="1" dirty="0">
                  <a:solidFill>
                    <a:srgbClr val="0070C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3326742" y="3841057"/>
                <a:ext cx="2948862" cy="461665"/>
              </a:xfrm>
              <a:prstGeom prst="rect">
                <a:avLst/>
              </a:prstGeom>
              <a:blipFill>
                <a:blip r:embed="rId2"/>
                <a:stretch>
                  <a:fillRect t="-11842" b="-2763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5274433" y="3841057"/>
                <a:ext cx="1401602" cy="888192"/>
              </a:xfrm>
              <a:prstGeom prst="rect">
                <a:avLst/>
              </a:prstGeom>
            </p:spPr>
            <p:txBody>
              <a:bodyPr wrap="none">
                <a:spAutoFit/>
              </a:bodyPr>
              <a:lstStyle/>
              <a:p>
                <a:r>
                  <a:rPr lang="vi-VN" sz="2000" b="1" dirty="0">
                    <a:solidFill>
                      <a:srgbClr val="0070C0"/>
                    </a:solidFill>
                    <a:latin typeface="Open Sans"/>
                  </a:rPr>
                  <a:t>⇒ </a:t>
                </a:r>
                <a14:m>
                  <m:oMath xmlns:m="http://schemas.openxmlformats.org/officeDocument/2006/math">
                    <m:sSub>
                      <m:sSubPr>
                        <m:ctrlPr>
                          <a:rPr lang="vi-VN"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𝑰</m:t>
                        </m:r>
                      </m:e>
                      <m:sub>
                        <m:r>
                          <a:rPr lang="en-US" sz="1600" b="1" i="1" smtClean="0">
                            <a:solidFill>
                              <a:srgbClr val="0070C0"/>
                            </a:solidFill>
                            <a:latin typeface="Cambria Math" panose="02040503050406030204" pitchFamily="18" charset="0"/>
                          </a:rPr>
                          <m:t>đ</m:t>
                        </m:r>
                        <m:r>
                          <a:rPr lang="en-US" sz="1600" b="1" i="1" smtClean="0">
                            <a:solidFill>
                              <a:srgbClr val="0070C0"/>
                            </a:solidFill>
                            <a:latin typeface="Cambria Math" panose="02040503050406030204" pitchFamily="18" charset="0"/>
                          </a:rPr>
                          <m:t>𝒎</m:t>
                        </m:r>
                      </m:sub>
                    </m:sSub>
                  </m:oMath>
                </a14:m>
                <a:r>
                  <a:rPr lang="vi-VN" sz="1600" b="1" dirty="0">
                    <a:solidFill>
                      <a:srgbClr val="0070C0"/>
                    </a:solidFill>
                    <a:latin typeface="Open Sans"/>
                  </a:rPr>
                  <a:t> = </a:t>
                </a:r>
                <a14:m>
                  <m:oMath xmlns:m="http://schemas.openxmlformats.org/officeDocument/2006/math">
                    <m:f>
                      <m:fPr>
                        <m:ctrlPr>
                          <a:rPr lang="vi-VN" sz="2000" b="1" i="1">
                            <a:solidFill>
                              <a:srgbClr val="0070C0"/>
                            </a:solidFill>
                            <a:latin typeface="Cambria Math" panose="02040503050406030204" pitchFamily="18" charset="0"/>
                          </a:rPr>
                        </m:ctrlPr>
                      </m:fPr>
                      <m:num>
                        <m:sSub>
                          <m:sSubPr>
                            <m:ctrlPr>
                              <a:rPr lang="de-DE" altLang="vi-VN" sz="2000" b="1" i="1" dirty="0">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dirty="0" smtClean="0">
                                <a:solidFill>
                                  <a:srgbClr val="0070C0"/>
                                </a:solidFill>
                                <a:latin typeface="Cambria Math" panose="02040503050406030204" pitchFamily="18" charset="0"/>
                              </a:rPr>
                              <m:t>đ</m:t>
                            </m:r>
                            <m:r>
                              <a:rPr lang="en-US" altLang="vi-VN" sz="2000" b="1" i="1" dirty="0" smtClean="0">
                                <a:solidFill>
                                  <a:srgbClr val="0070C0"/>
                                </a:solidFill>
                                <a:latin typeface="Cambria Math" panose="02040503050406030204" pitchFamily="18" charset="0"/>
                              </a:rPr>
                              <m:t>𝒎</m:t>
                            </m:r>
                          </m:sub>
                        </m:sSub>
                      </m:num>
                      <m:den>
                        <m:sSub>
                          <m:sSubPr>
                            <m:ctrlPr>
                              <a:rPr lang="en-US" sz="2000" b="1" i="1">
                                <a:solidFill>
                                  <a:srgbClr val="0070C0"/>
                                </a:solidFill>
                                <a:latin typeface="Cambria Math" panose="02040503050406030204" pitchFamily="18" charset="0"/>
                              </a:rPr>
                            </m:ctrlPr>
                          </m:sSubPr>
                          <m:e>
                            <m:r>
                              <a:rPr lang="en-US" sz="2000" b="1" i="1">
                                <a:solidFill>
                                  <a:srgbClr val="0070C0"/>
                                </a:solidFill>
                                <a:latin typeface="Cambria Math" panose="02040503050406030204" pitchFamily="18" charset="0"/>
                              </a:rPr>
                              <m:t>𝑼</m:t>
                            </m:r>
                          </m:e>
                          <m:sub>
                            <m:r>
                              <a:rPr lang="en-US" sz="2000" b="1" i="1" smtClean="0">
                                <a:solidFill>
                                  <a:srgbClr val="0070C0"/>
                                </a:solidFill>
                                <a:latin typeface="Cambria Math" panose="02040503050406030204" pitchFamily="18" charset="0"/>
                              </a:rPr>
                              <m:t>đ</m:t>
                            </m:r>
                            <m:r>
                              <a:rPr lang="en-US" sz="2000" b="1" i="1" smtClean="0">
                                <a:solidFill>
                                  <a:srgbClr val="0070C0"/>
                                </a:solidFill>
                                <a:latin typeface="Cambria Math" panose="02040503050406030204" pitchFamily="18" charset="0"/>
                              </a:rPr>
                              <m:t>𝒎</m:t>
                            </m:r>
                          </m:sub>
                        </m:sSub>
                      </m:den>
                    </m:f>
                  </m:oMath>
                </a14:m>
                <a:endParaRPr lang="vi-VN" sz="1600" b="1" dirty="0">
                  <a:solidFill>
                    <a:srgbClr val="0070C0"/>
                  </a:solidFill>
                </a:endParaRPr>
              </a:p>
              <a:p>
                <a:endParaRPr lang="vi-VN" sz="2000" b="1" dirty="0">
                  <a:solidFill>
                    <a:srgbClr val="0070C0"/>
                  </a:solidFill>
                </a:endParaRPr>
              </a:p>
            </p:txBody>
          </p:sp>
        </mc:Choice>
        <mc:Fallback>
          <p:sp>
            <p:nvSpPr>
              <p:cNvPr id="9" name="Rectangle 8"/>
              <p:cNvSpPr>
                <a:spLocks noRot="1" noChangeAspect="1" noMove="1" noResize="1" noEditPoints="1" noAdjustHandles="1" noChangeArrowheads="1" noChangeShapeType="1" noTextEdit="1"/>
              </p:cNvSpPr>
              <p:nvPr/>
            </p:nvSpPr>
            <p:spPr>
              <a:xfrm>
                <a:off x="5274433" y="3841057"/>
                <a:ext cx="1401602" cy="888192"/>
              </a:xfrm>
              <a:prstGeom prst="rect">
                <a:avLst/>
              </a:prstGeom>
              <a:blipFill>
                <a:blip r:embed="rId3"/>
                <a:stretch>
                  <a:fillRect l="-434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6676035" y="3912894"/>
                <a:ext cx="699230" cy="535468"/>
              </a:xfrm>
              <a:prstGeom prst="rect">
                <a:avLst/>
              </a:prstGeom>
            </p:spPr>
            <p:txBody>
              <a:bodyPr wrap="none">
                <a:spAutoFit/>
              </a:bodyPr>
              <a:lstStyle/>
              <a:p>
                <a:r>
                  <a:rPr lang="vi-VN" sz="2000" b="1" dirty="0" smtClean="0">
                    <a:solidFill>
                      <a:srgbClr val="0070C0"/>
                    </a:solidFill>
                    <a:latin typeface="Open Sans"/>
                  </a:rPr>
                  <a:t>= </a:t>
                </a:r>
                <a14:m>
                  <m:oMath xmlns:m="http://schemas.openxmlformats.org/officeDocument/2006/math">
                    <m:f>
                      <m:fPr>
                        <m:ctrlPr>
                          <a:rPr lang="vi-VN" sz="2000" b="1" i="1" smtClean="0">
                            <a:solidFill>
                              <a:srgbClr val="0070C0"/>
                            </a:solidFill>
                            <a:latin typeface="Cambria Math" panose="02040503050406030204" pitchFamily="18" charset="0"/>
                          </a:rPr>
                        </m:ctrlPr>
                      </m:fPr>
                      <m:num>
                        <m:r>
                          <a:rPr lang="en-US" sz="2000" b="1" i="1" smtClean="0">
                            <a:solidFill>
                              <a:srgbClr val="0070C0"/>
                            </a:solidFill>
                            <a:latin typeface="Cambria Math" panose="02040503050406030204" pitchFamily="18" charset="0"/>
                          </a:rPr>
                          <m:t>𝟔</m:t>
                        </m:r>
                      </m:num>
                      <m:den>
                        <m:r>
                          <a:rPr lang="en-US" sz="2000" b="1" i="1" smtClean="0">
                            <a:solidFill>
                              <a:srgbClr val="0070C0"/>
                            </a:solidFill>
                            <a:latin typeface="Cambria Math" panose="02040503050406030204" pitchFamily="18" charset="0"/>
                          </a:rPr>
                          <m:t>𝟏𝟐</m:t>
                        </m:r>
                      </m:den>
                    </m:f>
                  </m:oMath>
                </a14:m>
                <a:r>
                  <a:rPr lang="vi-VN" sz="2000" b="1" dirty="0" smtClean="0">
                    <a:solidFill>
                      <a:srgbClr val="0070C0"/>
                    </a:solidFill>
                    <a:latin typeface="Open Sans"/>
                  </a:rPr>
                  <a:t> </a:t>
                </a:r>
                <a:endParaRPr lang="vi-VN" sz="2000" b="1" dirty="0">
                  <a:solidFill>
                    <a:srgbClr val="0070C0"/>
                  </a:solidFill>
                </a:endParaRPr>
              </a:p>
            </p:txBody>
          </p:sp>
        </mc:Choice>
        <mc:Fallback>
          <p:sp>
            <p:nvSpPr>
              <p:cNvPr id="10" name="Rectangle 9"/>
              <p:cNvSpPr>
                <a:spLocks noRot="1" noChangeAspect="1" noMove="1" noResize="1" noEditPoints="1" noAdjustHandles="1" noChangeArrowheads="1" noChangeShapeType="1" noTextEdit="1"/>
              </p:cNvSpPr>
              <p:nvPr/>
            </p:nvSpPr>
            <p:spPr>
              <a:xfrm>
                <a:off x="6676035" y="3912894"/>
                <a:ext cx="699230" cy="535468"/>
              </a:xfrm>
              <a:prstGeom prst="rect">
                <a:avLst/>
              </a:prstGeom>
              <a:blipFill>
                <a:blip r:embed="rId4"/>
                <a:stretch>
                  <a:fillRect l="-8696" b="-6818"/>
                </a:stretch>
              </a:blipFill>
            </p:spPr>
            <p:txBody>
              <a:bodyPr/>
              <a:lstStyle/>
              <a:p>
                <a:r>
                  <a:rPr lang="vi-VN">
                    <a:noFill/>
                  </a:rPr>
                  <a:t> </a:t>
                </a:r>
              </a:p>
            </p:txBody>
          </p:sp>
        </mc:Fallback>
      </mc:AlternateContent>
      <p:sp>
        <p:nvSpPr>
          <p:cNvPr id="11" name="Rectangle 10"/>
          <p:cNvSpPr/>
          <p:nvPr/>
        </p:nvSpPr>
        <p:spPr>
          <a:xfrm>
            <a:off x="7267248" y="3954499"/>
            <a:ext cx="1116011" cy="400110"/>
          </a:xfrm>
          <a:prstGeom prst="rect">
            <a:avLst/>
          </a:prstGeom>
        </p:spPr>
        <p:txBody>
          <a:bodyPr wrap="none">
            <a:spAutoFit/>
          </a:bodyPr>
          <a:lstStyle/>
          <a:p>
            <a:pPr algn="just"/>
            <a:r>
              <a:rPr lang="vi-VN" sz="2000" b="1" dirty="0">
                <a:solidFill>
                  <a:srgbClr val="0070C0"/>
                </a:solidFill>
                <a:latin typeface="Open Sans"/>
              </a:rPr>
              <a:t>= </a:t>
            </a:r>
            <a:r>
              <a:rPr lang="vi-VN" sz="2000" b="1" dirty="0" smtClean="0">
                <a:solidFill>
                  <a:srgbClr val="0070C0"/>
                </a:solidFill>
                <a:latin typeface="Open Sans"/>
              </a:rPr>
              <a:t>0.5</a:t>
            </a:r>
            <a:r>
              <a:rPr lang="en-US" sz="2000" b="1" dirty="0" smtClean="0">
                <a:solidFill>
                  <a:srgbClr val="0070C0"/>
                </a:solidFill>
                <a:latin typeface="Open Sans"/>
              </a:rPr>
              <a:t>(</a:t>
            </a:r>
            <a:r>
              <a:rPr lang="vi-VN" sz="2000" b="1" dirty="0" smtClean="0">
                <a:solidFill>
                  <a:srgbClr val="0070C0"/>
                </a:solidFill>
                <a:latin typeface="Open Sans"/>
              </a:rPr>
              <a:t>A</a:t>
            </a:r>
            <a:r>
              <a:rPr lang="en-US" sz="2000" b="1" dirty="0" smtClean="0">
                <a:solidFill>
                  <a:srgbClr val="0070C0"/>
                </a:solidFill>
                <a:latin typeface="Open Sans"/>
              </a:rPr>
              <a:t>)</a:t>
            </a:r>
            <a:endParaRPr lang="vi-VN" sz="2000" b="1" dirty="0">
              <a:solidFill>
                <a:srgbClr val="0070C0"/>
              </a:solidFill>
              <a:latin typeface="Open Sans"/>
            </a:endParaRPr>
          </a:p>
        </p:txBody>
      </p:sp>
      <mc:AlternateContent xmlns:mc="http://schemas.openxmlformats.org/markup-compatibility/2006">
        <mc:Choice xmlns:a14="http://schemas.microsoft.com/office/drawing/2010/main" Requires="a14">
          <p:sp>
            <p:nvSpPr>
              <p:cNvPr id="12" name="Rectangle 11"/>
              <p:cNvSpPr/>
              <p:nvPr/>
            </p:nvSpPr>
            <p:spPr>
              <a:xfrm>
                <a:off x="3541058" y="4910340"/>
                <a:ext cx="944233" cy="636585"/>
              </a:xfrm>
              <a:prstGeom prst="rect">
                <a:avLst/>
              </a:prstGeom>
            </p:spPr>
            <p:txBody>
              <a:bodyPr wrap="none">
                <a:spAutoFit/>
              </a:bodyPr>
              <a:lstStyle/>
              <a:p>
                <a:r>
                  <a:rPr lang="en-US" altLang="vi-VN" sz="2000" b="1" dirty="0" smtClean="0">
                    <a:solidFill>
                      <a:srgbClr val="0070C0"/>
                    </a:solidFill>
                  </a:rPr>
                  <a:t>R = </a:t>
                </a:r>
                <a14:m>
                  <m:oMath xmlns:m="http://schemas.openxmlformats.org/officeDocument/2006/math">
                    <m:f>
                      <m:fPr>
                        <m:ctrlPr>
                          <a:rPr lang="en-US" altLang="vi-VN" sz="2000" b="1" i="1">
                            <a:solidFill>
                              <a:srgbClr val="0070C0"/>
                            </a:solidFill>
                            <a:latin typeface="Cambria Math" panose="02040503050406030204" pitchFamily="18" charset="0"/>
                          </a:rPr>
                        </m:ctrlPr>
                      </m:fPr>
                      <m:num>
                        <m:sSubSup>
                          <m:sSubSupPr>
                            <m:ctrlPr>
                              <a:rPr lang="en-US" altLang="vi-VN" sz="2000" b="1" i="1">
                                <a:solidFill>
                                  <a:srgbClr val="0070C0"/>
                                </a:solidFill>
                                <a:latin typeface="Cambria Math" panose="02040503050406030204" pitchFamily="18" charset="0"/>
                              </a:rPr>
                            </m:ctrlPr>
                          </m:sSubSupPr>
                          <m:e>
                            <m:r>
                              <a:rPr lang="en-US" altLang="vi-VN" sz="2000" b="1" i="1">
                                <a:solidFill>
                                  <a:srgbClr val="0070C0"/>
                                </a:solidFill>
                                <a:latin typeface="Cambria Math" panose="02040503050406030204" pitchFamily="18" charset="0"/>
                              </a:rPr>
                              <m:t>𝑼</m:t>
                            </m:r>
                          </m:e>
                          <m:sub>
                            <m:r>
                              <a:rPr lang="en-US" altLang="vi-VN" sz="2000" b="1" i="1">
                                <a:solidFill>
                                  <a:srgbClr val="0070C0"/>
                                </a:solidFill>
                                <a:latin typeface="Cambria Math" panose="02040503050406030204" pitchFamily="18" charset="0"/>
                              </a:rPr>
                              <m:t>đ</m:t>
                            </m:r>
                            <m:r>
                              <a:rPr lang="en-US" altLang="vi-VN" sz="2000" b="1" i="1">
                                <a:solidFill>
                                  <a:srgbClr val="0070C0"/>
                                </a:solidFill>
                                <a:latin typeface="Cambria Math" panose="02040503050406030204" pitchFamily="18" charset="0"/>
                              </a:rPr>
                              <m:t>𝒎</m:t>
                            </m:r>
                          </m:sub>
                          <m:sup>
                            <m:r>
                              <a:rPr lang="en-US" altLang="vi-VN" sz="2000" b="1" i="1">
                                <a:solidFill>
                                  <a:srgbClr val="0070C0"/>
                                </a:solidFill>
                                <a:latin typeface="Cambria Math" panose="02040503050406030204" pitchFamily="18" charset="0"/>
                              </a:rPr>
                              <m:t>𝟐</m:t>
                            </m:r>
                          </m:sup>
                        </m:sSubSup>
                      </m:num>
                      <m:den>
                        <m:sSub>
                          <m:sSubPr>
                            <m:ctrlPr>
                              <a:rPr lang="de-DE" altLang="vi-VN" sz="2000" b="1" i="1" dirty="0">
                                <a:solidFill>
                                  <a:srgbClr val="0070C0"/>
                                </a:solidFill>
                                <a:latin typeface="Cambria Math" panose="02040503050406030204" pitchFamily="18" charset="0"/>
                              </a:rPr>
                            </m:ctrlPr>
                          </m:sSubPr>
                          <m:e>
                            <m:r>
                              <m:rPr>
                                <m:nor/>
                              </m:rPr>
                              <a:rPr lang="de-DE" altLang="vi-VN" sz="2000" b="1" dirty="0">
                                <a:solidFill>
                                  <a:srgbClr val="0070C0"/>
                                </a:solidFill>
                                <a:latin typeface=".VnCommercial ScriptH" panose="020B7200000000000000" pitchFamily="34" charset="0"/>
                              </a:rPr>
                              <m:t>P</m:t>
                            </m:r>
                          </m:e>
                          <m:sub>
                            <m:r>
                              <a:rPr lang="en-US" altLang="vi-VN" sz="2000" b="1" i="1" dirty="0">
                                <a:solidFill>
                                  <a:srgbClr val="0070C0"/>
                                </a:solidFill>
                                <a:latin typeface="Cambria Math" panose="02040503050406030204" pitchFamily="18" charset="0"/>
                              </a:rPr>
                              <m:t>đ</m:t>
                            </m:r>
                            <m:r>
                              <a:rPr lang="en-US" altLang="vi-VN" sz="2000" b="1" i="1" dirty="0">
                                <a:solidFill>
                                  <a:srgbClr val="0070C0"/>
                                </a:solidFill>
                                <a:latin typeface="Cambria Math" panose="02040503050406030204" pitchFamily="18" charset="0"/>
                              </a:rPr>
                              <m:t>𝒎</m:t>
                            </m:r>
                          </m:sub>
                        </m:sSub>
                      </m:den>
                    </m:f>
                  </m:oMath>
                </a14:m>
                <a:endParaRPr lang="vi-VN" sz="2000" b="1" dirty="0">
                  <a:solidFill>
                    <a:srgbClr val="0070C0"/>
                  </a:solidFill>
                </a:endParaRPr>
              </a:p>
            </p:txBody>
          </p:sp>
        </mc:Choice>
        <mc:Fallback>
          <p:sp>
            <p:nvSpPr>
              <p:cNvPr id="12" name="Rectangle 11"/>
              <p:cNvSpPr>
                <a:spLocks noRot="1" noChangeAspect="1" noMove="1" noResize="1" noEditPoints="1" noAdjustHandles="1" noChangeArrowheads="1" noChangeShapeType="1" noTextEdit="1"/>
              </p:cNvSpPr>
              <p:nvPr/>
            </p:nvSpPr>
            <p:spPr>
              <a:xfrm>
                <a:off x="3541058" y="4910340"/>
                <a:ext cx="944233" cy="636585"/>
              </a:xfrm>
              <a:prstGeom prst="rect">
                <a:avLst/>
              </a:prstGeom>
              <a:blipFill>
                <a:blip r:embed="rId5"/>
                <a:stretch>
                  <a:fillRect l="-7097" b="-962"/>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3" name="Rectangle 12"/>
              <p:cNvSpPr/>
              <p:nvPr/>
            </p:nvSpPr>
            <p:spPr>
              <a:xfrm>
                <a:off x="4410156" y="4936918"/>
                <a:ext cx="839974" cy="712887"/>
              </a:xfrm>
              <a:prstGeom prst="rect">
                <a:avLst/>
              </a:prstGeom>
            </p:spPr>
            <p:txBody>
              <a:bodyPr wrap="none">
                <a:spAutoFit/>
              </a:bodyPr>
              <a:lstStyle/>
              <a:p>
                <a:r>
                  <a:rPr lang="vi-VN" sz="2000" b="1" dirty="0" smtClean="0">
                    <a:solidFill>
                      <a:srgbClr val="0070C0"/>
                    </a:solidFill>
                    <a:latin typeface="Open Sans"/>
                  </a:rPr>
                  <a:t>=</a:t>
                </a:r>
                <a:r>
                  <a:rPr lang="en-US" altLang="vi-VN" sz="2000" b="1" dirty="0" smtClean="0">
                    <a:solidFill>
                      <a:srgbClr val="0070C0"/>
                    </a:solidFill>
                  </a:rPr>
                  <a:t> </a:t>
                </a:r>
                <a14:m>
                  <m:oMath xmlns:m="http://schemas.openxmlformats.org/officeDocument/2006/math">
                    <m:f>
                      <m:fPr>
                        <m:ctrlPr>
                          <a:rPr lang="en-US" altLang="vi-VN" sz="2400" b="1" i="1">
                            <a:solidFill>
                              <a:srgbClr val="0070C0"/>
                            </a:solidFill>
                            <a:latin typeface="Cambria Math" panose="02040503050406030204" pitchFamily="18" charset="0"/>
                          </a:rPr>
                        </m:ctrlPr>
                      </m:fPr>
                      <m:num>
                        <m:sSubSup>
                          <m:sSubSupPr>
                            <m:ctrlPr>
                              <a:rPr lang="en-US" altLang="vi-VN" sz="2400" b="1" i="1">
                                <a:solidFill>
                                  <a:srgbClr val="0070C0"/>
                                </a:solidFill>
                                <a:latin typeface="Cambria Math" panose="02040503050406030204" pitchFamily="18" charset="0"/>
                              </a:rPr>
                            </m:ctrlPr>
                          </m:sSubSupPr>
                          <m:e>
                            <m:r>
                              <a:rPr lang="en-US" altLang="vi-VN" sz="2400" b="1" i="1" smtClean="0">
                                <a:solidFill>
                                  <a:srgbClr val="0070C0"/>
                                </a:solidFill>
                                <a:latin typeface="Cambria Math" panose="02040503050406030204" pitchFamily="18" charset="0"/>
                              </a:rPr>
                              <m:t>𝟏𝟐</m:t>
                            </m:r>
                          </m:e>
                          <m:sub/>
                          <m:sup>
                            <m:r>
                              <a:rPr lang="en-US" altLang="vi-VN" sz="2400" b="1" i="1">
                                <a:solidFill>
                                  <a:srgbClr val="0070C0"/>
                                </a:solidFill>
                                <a:latin typeface="Cambria Math" panose="02040503050406030204" pitchFamily="18" charset="0"/>
                              </a:rPr>
                              <m:t>𝟐</m:t>
                            </m:r>
                          </m:sup>
                        </m:sSubSup>
                      </m:num>
                      <m:den>
                        <m:r>
                          <a:rPr lang="en-US" altLang="vi-VN" sz="2400" b="1" i="1" smtClean="0">
                            <a:solidFill>
                              <a:srgbClr val="0070C0"/>
                            </a:solidFill>
                            <a:latin typeface="Cambria Math" panose="02040503050406030204" pitchFamily="18" charset="0"/>
                          </a:rPr>
                          <m:t>𝟔</m:t>
                        </m:r>
                      </m:den>
                    </m:f>
                  </m:oMath>
                </a14:m>
                <a:endParaRPr lang="vi-VN" sz="2400" b="1" dirty="0">
                  <a:solidFill>
                    <a:srgbClr val="0070C0"/>
                  </a:solidFill>
                </a:endParaRPr>
              </a:p>
            </p:txBody>
          </p:sp>
        </mc:Choice>
        <mc:Fallback>
          <p:sp>
            <p:nvSpPr>
              <p:cNvPr id="13" name="Rectangle 12"/>
              <p:cNvSpPr>
                <a:spLocks noRot="1" noChangeAspect="1" noMove="1" noResize="1" noEditPoints="1" noAdjustHandles="1" noChangeArrowheads="1" noChangeShapeType="1" noTextEdit="1"/>
              </p:cNvSpPr>
              <p:nvPr/>
            </p:nvSpPr>
            <p:spPr>
              <a:xfrm>
                <a:off x="4410156" y="4936918"/>
                <a:ext cx="839974" cy="712887"/>
              </a:xfrm>
              <a:prstGeom prst="rect">
                <a:avLst/>
              </a:prstGeom>
              <a:blipFill>
                <a:blip r:embed="rId6"/>
                <a:stretch>
                  <a:fillRect l="-7246" b="-855"/>
                </a:stretch>
              </a:blipFill>
            </p:spPr>
            <p:txBody>
              <a:bodyPr/>
              <a:lstStyle/>
              <a:p>
                <a:r>
                  <a:rPr lang="vi-VN">
                    <a:noFill/>
                  </a:rPr>
                  <a:t> </a:t>
                </a:r>
              </a:p>
            </p:txBody>
          </p:sp>
        </mc:Fallback>
      </mc:AlternateContent>
      <p:sp>
        <p:nvSpPr>
          <p:cNvPr id="14" name="Rectangle 13"/>
          <p:cNvSpPr/>
          <p:nvPr/>
        </p:nvSpPr>
        <p:spPr>
          <a:xfrm>
            <a:off x="5183521" y="5134880"/>
            <a:ext cx="1064715" cy="400110"/>
          </a:xfrm>
          <a:prstGeom prst="rect">
            <a:avLst/>
          </a:prstGeom>
        </p:spPr>
        <p:txBody>
          <a:bodyPr wrap="none">
            <a:spAutoFit/>
          </a:bodyPr>
          <a:lstStyle/>
          <a:p>
            <a:pPr algn="just"/>
            <a:r>
              <a:rPr lang="vi-VN" sz="2000" b="1" dirty="0">
                <a:solidFill>
                  <a:srgbClr val="0070C0"/>
                </a:solidFill>
                <a:latin typeface="Open Sans"/>
              </a:rPr>
              <a:t>= </a:t>
            </a:r>
            <a:r>
              <a:rPr lang="vi-VN" sz="2000" b="1" dirty="0" smtClean="0">
                <a:solidFill>
                  <a:srgbClr val="0070C0"/>
                </a:solidFill>
                <a:latin typeface="Open Sans"/>
              </a:rPr>
              <a:t>24</a:t>
            </a:r>
            <a:r>
              <a:rPr lang="en-US" sz="2000" b="1" dirty="0" smtClean="0">
                <a:solidFill>
                  <a:srgbClr val="0070C0"/>
                </a:solidFill>
                <a:latin typeface="Open Sans"/>
              </a:rPr>
              <a:t>(</a:t>
            </a:r>
            <a:r>
              <a:rPr lang="el-GR" sz="2000" b="1" dirty="0" smtClean="0">
                <a:solidFill>
                  <a:srgbClr val="0070C0"/>
                </a:solidFill>
                <a:latin typeface="Open Sans"/>
              </a:rPr>
              <a:t>Ω</a:t>
            </a:r>
            <a:r>
              <a:rPr lang="en-US" sz="2000" b="1" dirty="0" smtClean="0">
                <a:solidFill>
                  <a:srgbClr val="0070C0"/>
                </a:solidFill>
                <a:latin typeface="Open Sans"/>
              </a:rPr>
              <a:t>)</a:t>
            </a:r>
            <a:endParaRPr lang="el-GR" sz="2000" b="1" dirty="0">
              <a:solidFill>
                <a:srgbClr val="0070C0"/>
              </a:solidFill>
              <a:latin typeface="Open Sans"/>
            </a:endParaRPr>
          </a:p>
        </p:txBody>
      </p:sp>
      <p:sp>
        <p:nvSpPr>
          <p:cNvPr id="19"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75565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arn(inVertic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arn(inVertical)">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arn(inVertic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barn(inVertical)">
                                      <p:cBhvr>
                                        <p:cTn id="7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7" grpId="0"/>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831849" y="728746"/>
            <a:ext cx="10528300" cy="132343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3:</a:t>
            </a:r>
            <a:r>
              <a:rPr lang="vi-VN" sz="2000" b="1" dirty="0"/>
              <a:t> Có trường hợp, khi bóng đèn bị đứt dây tóc, ta có thể lắc cho hai đầu dây tóc ở chỗ bị đứt dính lại với nhau và có thể sử dụng bóng đèn này thêm một thời gian nữa. Hỏi khi đó công suất và độ sáng của bóng đèn lớn hơn hay nhỏ hơn so với trước khi dây tóc bị đứt? Vì sao?</a:t>
            </a:r>
            <a:endParaRPr lang="en-US" altLang="vi-VN" sz="2000" b="1" dirty="0">
              <a:latin typeface="Times New Roman" panose="02020603050405020304" pitchFamily="18" charset="0"/>
            </a:endParaRPr>
          </a:p>
        </p:txBody>
      </p:sp>
      <p:sp>
        <p:nvSpPr>
          <p:cNvPr id="43" name="Text Box 53"/>
          <p:cNvSpPr txBox="1">
            <a:spLocks noChangeArrowheads="1"/>
          </p:cNvSpPr>
          <p:nvPr/>
        </p:nvSpPr>
        <p:spPr bwMode="auto">
          <a:xfrm>
            <a:off x="4826828" y="205218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a:spLocks noChangeArrowheads="1"/>
          </p:cNvSpPr>
          <p:nvPr/>
        </p:nvSpPr>
        <p:spPr bwMode="auto">
          <a:xfrm>
            <a:off x="831849" y="2513850"/>
            <a:ext cx="10635755"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smtClean="0">
                <a:ln>
                  <a:noFill/>
                </a:ln>
                <a:solidFill>
                  <a:srgbClr val="0070C0"/>
                </a:solidFill>
                <a:effectLst/>
                <a:latin typeface="Open Sans"/>
              </a:rPr>
              <a:t>Khi bị đứt và được nối dính lại thì dây tóc của bóng đèn </a:t>
            </a:r>
            <a:r>
              <a:rPr kumimoji="0" lang="en-US" altLang="en-US" sz="2000" b="1" i="0" u="none" strike="noStrike" cap="none" normalizeH="0" baseline="0" dirty="0" smtClean="0">
                <a:ln>
                  <a:noFill/>
                </a:ln>
                <a:solidFill>
                  <a:srgbClr val="FF0000"/>
                </a:solidFill>
                <a:effectLst/>
                <a:latin typeface="Open Sans"/>
              </a:rPr>
              <a:t>ngắn hơn </a:t>
            </a:r>
            <a:r>
              <a:rPr kumimoji="0" lang="en-US" altLang="en-US" sz="2000" b="1" i="0" u="none" strike="noStrike" cap="none" normalizeH="0" baseline="0" dirty="0" smtClean="0">
                <a:ln>
                  <a:noFill/>
                </a:ln>
                <a:solidFill>
                  <a:srgbClr val="0070C0"/>
                </a:solidFill>
                <a:effectLst/>
                <a:latin typeface="Open Sans"/>
              </a:rPr>
              <a:t>trước </a:t>
            </a:r>
          </a:p>
          <a:p>
            <a:pPr marL="342900" marR="0" lvl="0" indent="-342900" algn="l" defTabSz="914400" rtl="0" eaLnBrk="0" fontAlgn="base" latinLnBrk="0" hangingPunct="0">
              <a:lnSpc>
                <a:spcPct val="150000"/>
              </a:lnSpc>
              <a:spcBef>
                <a:spcPct val="0"/>
              </a:spcBef>
              <a:spcAft>
                <a:spcPct val="0"/>
              </a:spcAft>
              <a:buClrTx/>
              <a:buSzTx/>
              <a:buFont typeface="Symbol" panose="05050102010706020507" pitchFamily="18" charset="2"/>
              <a:buChar char="Þ"/>
              <a:tabLst/>
            </a:pPr>
            <a:r>
              <a:rPr kumimoji="0" lang="en-US" altLang="en-US" sz="2000" b="1" i="0" u="none" strike="noStrike" cap="none" normalizeH="0" baseline="0" dirty="0" smtClean="0">
                <a:ln>
                  <a:noFill/>
                </a:ln>
                <a:solidFill>
                  <a:srgbClr val="0070C0"/>
                </a:solidFill>
                <a:effectLst/>
                <a:latin typeface="Open Sans"/>
              </a:rPr>
              <a:t>điện trở của dây tóc nhỏ hơn trước. </a:t>
            </a:r>
          </a:p>
          <a:p>
            <a:pPr marR="0" lvl="0" algn="l" defTabSz="914400" rtl="0" eaLnBrk="0" fontAlgn="base" latinLnBrk="0" hangingPunct="0">
              <a:lnSpc>
                <a:spcPct val="150000"/>
              </a:lnSpc>
              <a:spcBef>
                <a:spcPct val="0"/>
              </a:spcBef>
              <a:spcAft>
                <a:spcPct val="0"/>
              </a:spcAft>
              <a:buClrTx/>
              <a:buSzTx/>
              <a:tabLst/>
            </a:pPr>
            <a:r>
              <a:rPr kumimoji="0" lang="en-US" altLang="en-US" sz="2000" b="1" i="0" u="none" strike="noStrike" cap="none" normalizeH="0" baseline="0" dirty="0" smtClean="0">
                <a:ln>
                  <a:noFill/>
                </a:ln>
                <a:solidFill>
                  <a:srgbClr val="0070C0"/>
                </a:solidFill>
                <a:effectLst/>
                <a:latin typeface="Open Sans"/>
              </a:rPr>
              <a:t>Mà</a:t>
            </a:r>
            <a:r>
              <a:rPr kumimoji="0" lang="en-US" altLang="en-US" sz="2000" b="1" i="0" u="none" strike="noStrike" cap="none" normalizeH="0" dirty="0" smtClean="0">
                <a:ln>
                  <a:noFill/>
                </a:ln>
                <a:solidFill>
                  <a:srgbClr val="0070C0"/>
                </a:solidFill>
                <a:effectLst/>
                <a:latin typeface="Open Sans"/>
              </a:rPr>
              <a:t> </a:t>
            </a:r>
            <a:r>
              <a:rPr kumimoji="0" lang="en-US" altLang="en-US" sz="2000" b="1" i="0" u="none" strike="noStrike" cap="none" normalizeH="0" baseline="0" dirty="0" smtClean="0">
                <a:ln>
                  <a:noFill/>
                </a:ln>
                <a:solidFill>
                  <a:srgbClr val="0070C0"/>
                </a:solidFill>
                <a:effectLst/>
                <a:latin typeface="Open Sans"/>
              </a:rPr>
              <a:t>hiệu điện thế giữa hai đầu dây tóc vẫn như trước </a:t>
            </a:r>
          </a:p>
          <a:p>
            <a:pPr marL="342900" marR="0" lvl="0" indent="-342900" algn="l" defTabSz="914400" rtl="0" eaLnBrk="0" fontAlgn="base" latinLnBrk="0" hangingPunct="0">
              <a:lnSpc>
                <a:spcPct val="150000"/>
              </a:lnSpc>
              <a:spcBef>
                <a:spcPct val="0"/>
              </a:spcBef>
              <a:spcAft>
                <a:spcPct val="0"/>
              </a:spcAft>
              <a:buClrTx/>
              <a:buSzTx/>
              <a:buFont typeface="Symbol" panose="05050102010706020507" pitchFamily="18" charset="2"/>
              <a:buChar char="Þ"/>
              <a:tabLst/>
            </a:pPr>
            <a:r>
              <a:rPr kumimoji="0" lang="en-US" altLang="en-US" sz="2000" b="1" i="0" u="none" strike="noStrike" cap="none" normalizeH="0" baseline="0" dirty="0" smtClean="0">
                <a:ln>
                  <a:noFill/>
                </a:ln>
                <a:solidFill>
                  <a:srgbClr val="0070C0"/>
                </a:solidFill>
                <a:effectLst/>
                <a:latin typeface="Open Sans"/>
              </a:rPr>
              <a:t>nên công suất P = U</a:t>
            </a:r>
            <a:r>
              <a:rPr kumimoji="0" lang="en-US" altLang="en-US" sz="2000" b="1" i="0" u="none" strike="noStrike" cap="none" normalizeH="0" baseline="30000" dirty="0" smtClean="0">
                <a:ln>
                  <a:noFill/>
                </a:ln>
                <a:solidFill>
                  <a:srgbClr val="0070C0"/>
                </a:solidFill>
                <a:effectLst/>
                <a:latin typeface="Open Sans"/>
              </a:rPr>
              <a:t>2</a:t>
            </a:r>
            <a:r>
              <a:rPr kumimoji="0" lang="en-US" altLang="en-US" sz="2000" b="1" i="0" u="none" strike="noStrike" cap="none" normalizeH="0" baseline="0" dirty="0" smtClean="0">
                <a:ln>
                  <a:noFill/>
                </a:ln>
                <a:solidFill>
                  <a:srgbClr val="0070C0"/>
                </a:solidFill>
                <a:effectLst/>
                <a:latin typeface="Open Sans"/>
              </a:rPr>
              <a:t>/R sẽ lớn hơn. </a:t>
            </a:r>
          </a:p>
          <a:p>
            <a:pPr marL="342900" marR="0" lvl="0" indent="-342900" algn="l" defTabSz="914400" rtl="0" eaLnBrk="0" fontAlgn="base" latinLnBrk="0" hangingPunct="0">
              <a:lnSpc>
                <a:spcPct val="150000"/>
              </a:lnSpc>
              <a:spcBef>
                <a:spcPct val="0"/>
              </a:spcBef>
              <a:spcAft>
                <a:spcPct val="0"/>
              </a:spcAft>
              <a:buClrTx/>
              <a:buSzTx/>
              <a:buFont typeface="Symbol" panose="05050102010706020507" pitchFamily="18" charset="2"/>
              <a:buChar char="Þ"/>
              <a:tabLst/>
            </a:pPr>
            <a:r>
              <a:rPr kumimoji="0" lang="en-US" altLang="en-US" sz="2000" b="1" i="0" u="none" strike="noStrike" cap="none" normalizeH="0" baseline="0" dirty="0" smtClean="0">
                <a:ln>
                  <a:noFill/>
                </a:ln>
                <a:solidFill>
                  <a:srgbClr val="0070C0"/>
                </a:solidFill>
                <a:effectLst/>
                <a:latin typeface="Open Sans"/>
              </a:rPr>
              <a:t>Do vậy đèn sẽ sáng hơn so với trước.</a:t>
            </a:r>
            <a:endParaRPr kumimoji="0" lang="en-US" altLang="en-US" sz="2000" b="1" i="0" u="none" strike="noStrike" cap="none" normalizeH="0" baseline="0" dirty="0" smtClean="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70C0"/>
                </a:solidFill>
                <a:effectLst/>
              </a:rPr>
              <a:t/>
            </a:r>
            <a:br>
              <a:rPr kumimoji="0" lang="en-US" altLang="en-US" sz="2000" b="1" i="0" u="none" strike="noStrike" cap="none" normalizeH="0" baseline="0" dirty="0" smtClean="0">
                <a:ln>
                  <a:noFill/>
                </a:ln>
                <a:solidFill>
                  <a:srgbClr val="0070C0"/>
                </a:solidFill>
                <a:effectLst/>
              </a:rPr>
            </a:br>
            <a:endParaRPr kumimoji="0" lang="en-US" altLang="en-US" sz="2000" b="1" i="0" u="none" strike="noStrike" cap="none" normalizeH="0" baseline="0" dirty="0" smtClean="0">
              <a:ln>
                <a:noFill/>
              </a:ln>
              <a:solidFill>
                <a:srgbClr val="0070C0"/>
              </a:solidFill>
              <a:effectLst/>
            </a:endParaRPr>
          </a:p>
        </p:txBody>
      </p:sp>
      <p:sp>
        <p:nvSpPr>
          <p:cNvPr id="6"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768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877780" y="603394"/>
            <a:ext cx="1052830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4</a:t>
            </a:r>
            <a:r>
              <a:rPr lang="vi-VN" sz="2000" b="1" dirty="0" smtClean="0"/>
              <a:t>:</a:t>
            </a:r>
            <a:r>
              <a:rPr lang="vi-VN" sz="2000" b="1" dirty="0"/>
              <a:t> Trên hai bóng đèn có ghi 220V – 60W và 220V – 75W. Biết rằng dây tóc của hai bóng đèn này đều bằng vonfam và có tiết diện bằng nhau. Dây tóc của đèn nào có độ dài lớn hơn và lớn hơn bao nhiêu lần?</a:t>
            </a:r>
            <a:endParaRPr lang="en-US" altLang="vi-VN" sz="2000" b="1" dirty="0">
              <a:latin typeface="Times New Roman" panose="02020603050405020304" pitchFamily="18" charset="0"/>
            </a:endParaRPr>
          </a:p>
        </p:txBody>
      </p:sp>
      <p:sp>
        <p:nvSpPr>
          <p:cNvPr id="113717" name="Text Box 53"/>
          <p:cNvSpPr txBox="1">
            <a:spLocks noChangeArrowheads="1"/>
          </p:cNvSpPr>
          <p:nvPr/>
        </p:nvSpPr>
        <p:spPr bwMode="auto">
          <a:xfrm>
            <a:off x="757126" y="1625121"/>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49600" y="1693394"/>
            <a:ext cx="0" cy="5164606"/>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182789" y="1627783"/>
            <a:ext cx="10126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TextBox 1"/>
          <p:cNvSpPr txBox="1"/>
          <p:nvPr/>
        </p:nvSpPr>
        <p:spPr>
          <a:xfrm>
            <a:off x="720162" y="2109011"/>
            <a:ext cx="2228858" cy="2308324"/>
          </a:xfrm>
          <a:prstGeom prst="rect">
            <a:avLst/>
          </a:prstGeom>
          <a:noFill/>
        </p:spPr>
        <p:txBody>
          <a:bodyPr wrap="square" rtlCol="0">
            <a:spAutoFit/>
          </a:bodyPr>
          <a:lstStyle/>
          <a:p>
            <a:pPr>
              <a:lnSpc>
                <a:spcPct val="150000"/>
              </a:lnSpc>
            </a:pPr>
            <a:r>
              <a:rPr lang="en-US" sz="2400" b="1" dirty="0" smtClean="0">
                <a:solidFill>
                  <a:srgbClr val="7030A0"/>
                </a:solidFill>
              </a:rPr>
              <a:t>Đ</a:t>
            </a:r>
            <a:r>
              <a:rPr lang="en-US" sz="1600" b="1" dirty="0" smtClean="0">
                <a:solidFill>
                  <a:srgbClr val="7030A0"/>
                </a:solidFill>
              </a:rPr>
              <a:t>1</a:t>
            </a:r>
            <a:r>
              <a:rPr lang="en-US" sz="2400" b="1" dirty="0" smtClean="0">
                <a:solidFill>
                  <a:srgbClr val="7030A0"/>
                </a:solidFill>
              </a:rPr>
              <a:t>: 220V-60W</a:t>
            </a:r>
          </a:p>
          <a:p>
            <a:pPr>
              <a:lnSpc>
                <a:spcPct val="150000"/>
              </a:lnSpc>
            </a:pPr>
            <a:r>
              <a:rPr lang="en-US" sz="2400" b="1" dirty="0" smtClean="0">
                <a:solidFill>
                  <a:srgbClr val="7030A0"/>
                </a:solidFill>
              </a:rPr>
              <a:t>Đ</a:t>
            </a:r>
            <a:r>
              <a:rPr lang="en-US" sz="1600" b="1" dirty="0" smtClean="0">
                <a:solidFill>
                  <a:srgbClr val="7030A0"/>
                </a:solidFill>
              </a:rPr>
              <a:t>2</a:t>
            </a:r>
            <a:r>
              <a:rPr lang="en-US" sz="2400" b="1" dirty="0" smtClean="0">
                <a:solidFill>
                  <a:srgbClr val="7030A0"/>
                </a:solidFill>
              </a:rPr>
              <a:t>: 220V-75W</a:t>
            </a:r>
          </a:p>
          <a:p>
            <a:pPr>
              <a:lnSpc>
                <a:spcPct val="150000"/>
              </a:lnSpc>
            </a:pPr>
            <a:r>
              <a:rPr lang="en-US" sz="2400" b="1" dirty="0" smtClean="0">
                <a:solidFill>
                  <a:srgbClr val="7030A0"/>
                </a:solidFill>
              </a:rPr>
              <a:t>S</a:t>
            </a:r>
            <a:r>
              <a:rPr lang="en-US" sz="1600" b="1" dirty="0" smtClean="0">
                <a:solidFill>
                  <a:srgbClr val="7030A0"/>
                </a:solidFill>
              </a:rPr>
              <a:t>1</a:t>
            </a:r>
            <a:r>
              <a:rPr lang="en-US" sz="2400" b="1" dirty="0" smtClean="0">
                <a:solidFill>
                  <a:srgbClr val="7030A0"/>
                </a:solidFill>
              </a:rPr>
              <a:t> = S</a:t>
            </a:r>
            <a:r>
              <a:rPr lang="en-US" sz="1600" b="1" dirty="0" smtClean="0">
                <a:solidFill>
                  <a:srgbClr val="7030A0"/>
                </a:solidFill>
              </a:rPr>
              <a:t>2</a:t>
            </a:r>
          </a:p>
          <a:p>
            <a:pPr>
              <a:lnSpc>
                <a:spcPct val="150000"/>
              </a:lnSpc>
            </a:pPr>
            <a:r>
              <a:rPr lang="en-US" sz="2400" b="1" dirty="0" smtClean="0">
                <a:solidFill>
                  <a:srgbClr val="FF0000"/>
                </a:solidFill>
              </a:rPr>
              <a:t>So </a:t>
            </a:r>
            <a:r>
              <a:rPr lang="en-US" sz="2400" b="1" dirty="0" err="1" smtClean="0">
                <a:solidFill>
                  <a:srgbClr val="FF0000"/>
                </a:solidFill>
              </a:rPr>
              <a:t>sánh</a:t>
            </a:r>
            <a:r>
              <a:rPr lang="en-US" sz="2400" b="1" dirty="0" smtClean="0">
                <a:solidFill>
                  <a:srgbClr val="FF0000"/>
                </a:solidFill>
              </a:rPr>
              <a:t>: </a:t>
            </a:r>
            <a:r>
              <a:rPr lang="en-US" sz="2400" b="1" dirty="0" smtClean="0">
                <a:solidFill>
                  <a:srgbClr val="FF0000"/>
                </a:solidFill>
                <a:latin typeface=".VnArabia" panose="020B7200000000000000" pitchFamily="34" charset="0"/>
              </a:rPr>
              <a:t>l</a:t>
            </a:r>
            <a:r>
              <a:rPr lang="en-US" sz="1600" b="1" dirty="0" smtClean="0">
                <a:solidFill>
                  <a:srgbClr val="FF0000"/>
                </a:solidFill>
              </a:rPr>
              <a:t>1</a:t>
            </a:r>
            <a:r>
              <a:rPr lang="en-US" sz="2400" b="1" dirty="0" smtClean="0">
                <a:solidFill>
                  <a:srgbClr val="FF0000"/>
                </a:solidFill>
              </a:rPr>
              <a:t> , </a:t>
            </a:r>
            <a:r>
              <a:rPr lang="en-US" sz="2400" b="1" dirty="0" smtClean="0">
                <a:solidFill>
                  <a:srgbClr val="FF0000"/>
                </a:solidFill>
                <a:latin typeface=".VnArabia" panose="020B7200000000000000" pitchFamily="34" charset="0"/>
              </a:rPr>
              <a:t>l</a:t>
            </a:r>
            <a:r>
              <a:rPr lang="en-US" sz="1600" b="1" dirty="0" smtClean="0">
                <a:solidFill>
                  <a:srgbClr val="FF0000"/>
                </a:solidFill>
              </a:rPr>
              <a:t>2</a:t>
            </a:r>
            <a:endParaRPr lang="en-US" sz="1600" b="1" dirty="0">
              <a:solidFill>
                <a:srgbClr val="FF0000"/>
              </a:solidFill>
            </a:endParaRPr>
          </a:p>
        </p:txBody>
      </p:sp>
      <p:sp>
        <p:nvSpPr>
          <p:cNvPr id="7" name="Rectangle 6"/>
          <p:cNvSpPr/>
          <p:nvPr/>
        </p:nvSpPr>
        <p:spPr>
          <a:xfrm>
            <a:off x="3350181" y="5337845"/>
            <a:ext cx="7924440" cy="400110"/>
          </a:xfrm>
          <a:prstGeom prst="rect">
            <a:avLst/>
          </a:prstGeom>
        </p:spPr>
        <p:txBody>
          <a:bodyPr wrap="square">
            <a:spAutoFit/>
          </a:bodyPr>
          <a:lstStyle/>
          <a:p>
            <a:r>
              <a:rPr lang="en-US" altLang="en-US" sz="2000" b="1" dirty="0">
                <a:solidFill>
                  <a:srgbClr val="7030A0"/>
                </a:solidFill>
                <a:latin typeface="Open Sans"/>
              </a:rPr>
              <a:t>Vậy dây tóc của bòng đèn </a:t>
            </a:r>
            <a:r>
              <a:rPr lang="en-US" altLang="en-US" sz="2000" b="1" dirty="0" smtClean="0">
                <a:solidFill>
                  <a:srgbClr val="7030A0"/>
                </a:solidFill>
                <a:latin typeface="Open Sans"/>
              </a:rPr>
              <a:t>1 </a:t>
            </a:r>
            <a:r>
              <a:rPr lang="en-US" altLang="en-US" sz="2000" b="1" dirty="0">
                <a:solidFill>
                  <a:srgbClr val="7030A0"/>
                </a:solidFill>
                <a:latin typeface="Open Sans"/>
              </a:rPr>
              <a:t>sẽ dài hơn và dài hơn 1,25 lần</a:t>
            </a:r>
            <a:endParaRPr lang="en-US" sz="2000" b="1" dirty="0">
              <a:solidFill>
                <a:srgbClr val="7030A0"/>
              </a:solidFill>
            </a:endParaRPr>
          </a:p>
        </p:txBody>
      </p:sp>
      <mc:AlternateContent xmlns:mc="http://schemas.openxmlformats.org/markup-compatibility/2006" xmlns:a14="http://schemas.microsoft.com/office/drawing/2010/main">
        <mc:Choice Requires="a14">
          <p:sp>
            <p:nvSpPr>
              <p:cNvPr id="14" name="Rectangle 13"/>
              <p:cNvSpPr/>
              <p:nvPr/>
            </p:nvSpPr>
            <p:spPr>
              <a:xfrm>
                <a:off x="3244616" y="3004800"/>
                <a:ext cx="1826334" cy="679289"/>
              </a:xfrm>
              <a:prstGeom prst="rect">
                <a:avLst/>
              </a:prstGeom>
            </p:spPr>
            <p:txBody>
              <a:bodyPr wrap="none">
                <a:spAutoFit/>
              </a:bodyPr>
              <a:lstStyle/>
              <a:p>
                <a:r>
                  <a:rPr lang="de-DE" altLang="vi-VN" sz="2000" b="1" dirty="0" smtClean="0">
                    <a:solidFill>
                      <a:srgbClr val="7030A0"/>
                    </a:solidFill>
                    <a:latin typeface="Times New Roman" panose="02020603050405020304" pitchFamily="18" charset="0"/>
                    <a:cs typeface="Times New Roman" panose="02020603050405020304" pitchFamily="18" charset="0"/>
                  </a:rPr>
                  <a:t>Ta có:  </a:t>
                </a:r>
                <a:r>
                  <a:rPr lang="de-DE" altLang="vi-VN" sz="2400" b="1" dirty="0" smtClean="0">
                    <a:solidFill>
                      <a:srgbClr val="7030A0"/>
                    </a:solidFill>
                    <a:latin typeface=".VnCommercial ScriptH" panose="020B7200000000000000" pitchFamily="34" charset="0"/>
                  </a:rPr>
                  <a:t>P</a:t>
                </a:r>
                <a:r>
                  <a:rPr lang="en-US" altLang="vi-VN" sz="2400" b="1" dirty="0" smtClean="0">
                    <a:solidFill>
                      <a:srgbClr val="7030A0"/>
                    </a:solidFill>
                  </a:rPr>
                  <a:t>   = </a:t>
                </a:r>
                <a14:m>
                  <m:oMath xmlns:m="http://schemas.openxmlformats.org/officeDocument/2006/math">
                    <m:f>
                      <m:fPr>
                        <m:ctrlPr>
                          <a:rPr lang="en-US" altLang="vi-VN" sz="2400" b="1" i="1">
                            <a:solidFill>
                              <a:srgbClr val="7030A0"/>
                            </a:solidFill>
                            <a:latin typeface="Cambria Math" panose="02040503050406030204" pitchFamily="18" charset="0"/>
                          </a:rPr>
                        </m:ctrlPr>
                      </m:fPr>
                      <m:num>
                        <m:sSup>
                          <m:sSupPr>
                            <m:ctrlPr>
                              <a:rPr lang="en-US" altLang="vi-VN" sz="2400" b="1" i="1">
                                <a:solidFill>
                                  <a:srgbClr val="7030A0"/>
                                </a:solidFill>
                                <a:latin typeface="Cambria Math" panose="02040503050406030204" pitchFamily="18" charset="0"/>
                              </a:rPr>
                            </m:ctrlPr>
                          </m:sSupPr>
                          <m:e>
                            <m:r>
                              <a:rPr lang="en-US" altLang="vi-VN" sz="2400" b="1" i="1">
                                <a:solidFill>
                                  <a:srgbClr val="7030A0"/>
                                </a:solidFill>
                                <a:latin typeface="Cambria Math" panose="02040503050406030204" pitchFamily="18" charset="0"/>
                              </a:rPr>
                              <m:t>𝑼</m:t>
                            </m:r>
                          </m:e>
                          <m:sup>
                            <m:r>
                              <a:rPr lang="en-US" altLang="vi-VN" sz="2400" b="1" i="1">
                                <a:solidFill>
                                  <a:srgbClr val="7030A0"/>
                                </a:solidFill>
                                <a:latin typeface="Cambria Math" panose="02040503050406030204" pitchFamily="18" charset="0"/>
                              </a:rPr>
                              <m:t>𝟐</m:t>
                            </m:r>
                          </m:sup>
                        </m:sSup>
                      </m:num>
                      <m:den>
                        <m:r>
                          <a:rPr lang="en-US" altLang="vi-VN" sz="2400" b="1" i="1">
                            <a:solidFill>
                              <a:srgbClr val="7030A0"/>
                            </a:solidFill>
                            <a:latin typeface="Cambria Math" panose="02040503050406030204" pitchFamily="18" charset="0"/>
                          </a:rPr>
                          <m:t>𝑹</m:t>
                        </m:r>
                      </m:den>
                    </m:f>
                  </m:oMath>
                </a14:m>
                <a:endParaRPr lang="vi-VN" sz="2400" b="1" dirty="0">
                  <a:solidFill>
                    <a:srgbClr val="7030A0"/>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3244616" y="3004800"/>
                <a:ext cx="1826334" cy="679289"/>
              </a:xfrm>
              <a:prstGeom prst="rect">
                <a:avLst/>
              </a:prstGeom>
              <a:blipFill>
                <a:blip r:embed="rId2"/>
                <a:stretch>
                  <a:fillRect l="-3333" b="-991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949248" y="3037447"/>
                <a:ext cx="1231940" cy="630429"/>
              </a:xfrm>
              <a:prstGeom prst="rect">
                <a:avLst/>
              </a:prstGeom>
            </p:spPr>
            <p:txBody>
              <a:bodyPr wrap="none">
                <a:spAutoFit/>
              </a:bodyPr>
              <a:lstStyle/>
              <a:p>
                <a:r>
                  <a:rPr lang="en-US" altLang="vi-VN" sz="2200" b="1" dirty="0" smtClean="0">
                    <a:solidFill>
                      <a:srgbClr val="7030A0"/>
                    </a:solidFill>
                    <a:latin typeface="Arial" panose="020B0604020202020204" pitchFamily="34" charset="0"/>
                    <a:cs typeface="Arial" panose="020B0604020202020204" pitchFamily="34" charset="0"/>
                  </a:rPr>
                  <a:t>→ </a:t>
                </a:r>
                <a:r>
                  <a:rPr lang="en-US" altLang="vi-VN" sz="2200" b="1" dirty="0">
                    <a:solidFill>
                      <a:srgbClr val="7030A0"/>
                    </a:solidFill>
                  </a:rPr>
                  <a:t>R = </a:t>
                </a:r>
                <a14:m>
                  <m:oMath xmlns:m="http://schemas.openxmlformats.org/officeDocument/2006/math">
                    <m:f>
                      <m:fPr>
                        <m:ctrlPr>
                          <a:rPr lang="en-US" altLang="vi-VN" sz="2200" b="1" i="1">
                            <a:solidFill>
                              <a:srgbClr val="7030A0"/>
                            </a:solidFill>
                            <a:latin typeface="Cambria Math" panose="02040503050406030204" pitchFamily="18" charset="0"/>
                          </a:rPr>
                        </m:ctrlPr>
                      </m:fPr>
                      <m:num>
                        <m:sSup>
                          <m:sSupPr>
                            <m:ctrlPr>
                              <a:rPr lang="en-US" altLang="vi-VN" sz="2200" b="1" i="1">
                                <a:solidFill>
                                  <a:srgbClr val="7030A0"/>
                                </a:solidFill>
                                <a:latin typeface="Cambria Math" panose="02040503050406030204" pitchFamily="18" charset="0"/>
                              </a:rPr>
                            </m:ctrlPr>
                          </m:sSupPr>
                          <m:e>
                            <m:r>
                              <a:rPr lang="en-US" altLang="vi-VN" sz="2200" b="1" i="1">
                                <a:solidFill>
                                  <a:srgbClr val="7030A0"/>
                                </a:solidFill>
                                <a:latin typeface="Cambria Math" panose="02040503050406030204" pitchFamily="18" charset="0"/>
                              </a:rPr>
                              <m:t>𝑼</m:t>
                            </m:r>
                          </m:e>
                          <m:sup>
                            <m:r>
                              <a:rPr lang="en-US" altLang="vi-VN" sz="2200" b="1" i="1">
                                <a:solidFill>
                                  <a:srgbClr val="7030A0"/>
                                </a:solidFill>
                                <a:latin typeface="Cambria Math" panose="02040503050406030204" pitchFamily="18" charset="0"/>
                              </a:rPr>
                              <m:t>𝟐</m:t>
                            </m:r>
                          </m:sup>
                        </m:sSup>
                      </m:num>
                      <m:den>
                        <m:r>
                          <m:rPr>
                            <m:nor/>
                          </m:rPr>
                          <a:rPr lang="de-DE" altLang="vi-VN" sz="2200" b="1" dirty="0">
                            <a:solidFill>
                              <a:srgbClr val="7030A0"/>
                            </a:solidFill>
                            <a:latin typeface=".VnCommercial ScriptH" panose="020B7200000000000000" pitchFamily="34" charset="0"/>
                          </a:rPr>
                          <m:t>P</m:t>
                        </m:r>
                      </m:den>
                    </m:f>
                  </m:oMath>
                </a14:m>
                <a:endParaRPr lang="vi-VN" sz="2200" b="1" dirty="0">
                  <a:solidFill>
                    <a:srgbClr val="7030A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4949248" y="3037447"/>
                <a:ext cx="1231940" cy="630429"/>
              </a:xfrm>
              <a:prstGeom prst="rect">
                <a:avLst/>
              </a:prstGeom>
              <a:blipFill>
                <a:blip r:embed="rId3"/>
                <a:stretch>
                  <a:fillRect l="-6436" b="-7692"/>
                </a:stretch>
              </a:blipFill>
            </p:spPr>
            <p:txBody>
              <a:bodyPr/>
              <a:lstStyle/>
              <a:p>
                <a:r>
                  <a:rPr lang="vi-VN">
                    <a:noFill/>
                  </a:rPr>
                  <a:t> </a:t>
                </a:r>
              </a:p>
            </p:txBody>
          </p:sp>
        </mc:Fallback>
      </mc:AlternateContent>
      <p:sp>
        <p:nvSpPr>
          <p:cNvPr id="6" name="Rectangle 5"/>
          <p:cNvSpPr/>
          <p:nvPr/>
        </p:nvSpPr>
        <p:spPr>
          <a:xfrm>
            <a:off x="3181758" y="2036878"/>
            <a:ext cx="8092863" cy="707886"/>
          </a:xfrm>
          <a:prstGeom prst="rect">
            <a:avLst/>
          </a:prstGeom>
        </p:spPr>
        <p:txBody>
          <a:bodyPr wrap="square">
            <a:spAutoFit/>
          </a:bodyPr>
          <a:lstStyle/>
          <a:p>
            <a:r>
              <a:rPr lang="en-US" altLang="en-US" sz="2000" b="1" dirty="0">
                <a:solidFill>
                  <a:srgbClr val="7030A0"/>
                </a:solidFill>
                <a:latin typeface="Open Sans"/>
              </a:rPr>
              <a:t>Vì hai dây tóc làm cùng một vật liệu và có tiết diện bằng nhau nên ta có:</a:t>
            </a:r>
            <a:endParaRPr lang="vi-VN" sz="2000" b="1" dirty="0">
              <a:solidFill>
                <a:srgbClr val="7030A0"/>
              </a:solidFill>
            </a:endParaRPr>
          </a:p>
        </p:txBody>
      </p:sp>
      <mc:AlternateContent xmlns:mc="http://schemas.openxmlformats.org/markup-compatibility/2006" xmlns:a14="http://schemas.microsoft.com/office/drawing/2010/main">
        <mc:Choice Requires="a14">
          <p:sp>
            <p:nvSpPr>
              <p:cNvPr id="18" name="Hình chữ nhật 37"/>
              <p:cNvSpPr/>
              <p:nvPr/>
            </p:nvSpPr>
            <p:spPr>
              <a:xfrm>
                <a:off x="4632527" y="2313146"/>
                <a:ext cx="993542" cy="675441"/>
              </a:xfrm>
              <a:prstGeom prst="rect">
                <a:avLst/>
              </a:prstGeom>
            </p:spPr>
            <p:txBody>
              <a:bodyPr wrap="none">
                <a:spAutoFit/>
              </a:bodyPr>
              <a:lstStyle/>
              <a:p>
                <a:pPr>
                  <a:spcBef>
                    <a:spcPct val="50000"/>
                  </a:spcBef>
                </a:pPr>
                <a14:m>
                  <m:oMath xmlns:m="http://schemas.openxmlformats.org/officeDocument/2006/math">
                    <m:f>
                      <m:fPr>
                        <m:ctrlPr>
                          <a:rPr lang="en-US" sz="2400" b="1" i="1" smtClean="0">
                            <a:solidFill>
                              <a:srgbClr val="7030A0"/>
                            </a:solidFill>
                            <a:latin typeface="Cambria Math" panose="02040503050406030204" pitchFamily="18" charset="0"/>
                            <a:cs typeface="Times New Roman" panose="02020603050405020304" pitchFamily="18" charset="0"/>
                          </a:rPr>
                        </m:ctrlPr>
                      </m:fPr>
                      <m:num>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𝑹</m:t>
                            </m:r>
                          </m:e>
                          <m:sub>
                            <m:r>
                              <a:rPr lang="en-US" sz="2400" b="1" i="1">
                                <a:solidFill>
                                  <a:srgbClr val="7030A0"/>
                                </a:solidFill>
                                <a:latin typeface="Cambria Math" panose="02040503050406030204" pitchFamily="18" charset="0"/>
                                <a:cs typeface="Times New Roman" panose="02020603050405020304" pitchFamily="18" charset="0"/>
                              </a:rPr>
                              <m:t>𝟏</m:t>
                            </m:r>
                          </m:sub>
                        </m:sSub>
                      </m:num>
                      <m:den>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𝑹</m:t>
                            </m:r>
                          </m:e>
                          <m:sub>
                            <m:r>
                              <a:rPr lang="en-US" sz="2400" b="1" i="1">
                                <a:solidFill>
                                  <a:srgbClr val="7030A0"/>
                                </a:solidFill>
                                <a:latin typeface="Cambria Math" panose="02040503050406030204" pitchFamily="18" charset="0"/>
                                <a:cs typeface="Times New Roman" panose="02020603050405020304" pitchFamily="18" charset="0"/>
                              </a:rPr>
                              <m:t>𝟐</m:t>
                            </m:r>
                          </m:sub>
                        </m:sSub>
                      </m:den>
                    </m:f>
                  </m:oMath>
                </a14:m>
                <a:r>
                  <a:rPr lang="en-US" sz="2400" b="1" dirty="0" smtClean="0">
                    <a:solidFill>
                      <a:srgbClr val="7030A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b="1" i="1" smtClean="0">
                            <a:solidFill>
                              <a:srgbClr val="7030A0"/>
                            </a:solidFill>
                            <a:latin typeface="Cambria Math" panose="02040503050406030204" pitchFamily="18" charset="0"/>
                            <a:cs typeface="Times New Roman" panose="02020603050405020304" pitchFamily="18" charset="0"/>
                          </a:rPr>
                        </m:ctrlPr>
                      </m:fPr>
                      <m:num>
                        <m:sSub>
                          <m:sSubPr>
                            <m:ctrlPr>
                              <a:rPr lang="en-US" sz="2400" b="1" i="1" smtClean="0">
                                <a:solidFill>
                                  <a:srgbClr val="7030A0"/>
                                </a:solidFill>
                                <a:latin typeface="Cambria Math" panose="02040503050406030204" pitchFamily="18" charset="0"/>
                                <a:cs typeface="Times New Roman" panose="02020603050405020304" pitchFamily="18" charset="0"/>
                              </a:rPr>
                            </m:ctrlPr>
                          </m:sSubPr>
                          <m:e>
                            <m:r>
                              <a:rPr lang="en-US" sz="2400" b="1" i="1" smtClean="0">
                                <a:solidFill>
                                  <a:srgbClr val="7030A0"/>
                                </a:solidFill>
                                <a:latin typeface="Cambria Math" panose="02040503050406030204" pitchFamily="18" charset="0"/>
                                <a:cs typeface="Times New Roman" panose="02020603050405020304" pitchFamily="18" charset="0"/>
                              </a:rPr>
                              <m:t>𝒍</m:t>
                            </m:r>
                          </m:e>
                          <m:sub>
                            <m:r>
                              <a:rPr lang="en-US" sz="2400" b="1" i="1" smtClean="0">
                                <a:solidFill>
                                  <a:srgbClr val="7030A0"/>
                                </a:solidFill>
                                <a:latin typeface="Cambria Math" panose="02040503050406030204" pitchFamily="18" charset="0"/>
                                <a:cs typeface="Times New Roman" panose="02020603050405020304" pitchFamily="18" charset="0"/>
                              </a:rPr>
                              <m:t>𝟏</m:t>
                            </m:r>
                          </m:sub>
                        </m:sSub>
                      </m:num>
                      <m:den>
                        <m:sSub>
                          <m:sSubPr>
                            <m:ctrlPr>
                              <a:rPr lang="en-US" sz="2400" b="1" i="1" smtClean="0">
                                <a:solidFill>
                                  <a:srgbClr val="7030A0"/>
                                </a:solidFill>
                                <a:latin typeface="Cambria Math" panose="02040503050406030204" pitchFamily="18" charset="0"/>
                                <a:cs typeface="Times New Roman" panose="02020603050405020304" pitchFamily="18" charset="0"/>
                              </a:rPr>
                            </m:ctrlPr>
                          </m:sSubPr>
                          <m:e>
                            <m:r>
                              <a:rPr lang="en-US" sz="2400" b="1" i="1" smtClean="0">
                                <a:solidFill>
                                  <a:srgbClr val="7030A0"/>
                                </a:solidFill>
                                <a:latin typeface="Cambria Math" panose="02040503050406030204" pitchFamily="18" charset="0"/>
                                <a:cs typeface="Times New Roman" panose="02020603050405020304" pitchFamily="18" charset="0"/>
                              </a:rPr>
                              <m:t>𝒍</m:t>
                            </m:r>
                          </m:e>
                          <m:sub>
                            <m:r>
                              <a:rPr lang="en-US" sz="2400" b="1" i="1" smtClean="0">
                                <a:solidFill>
                                  <a:srgbClr val="7030A0"/>
                                </a:solidFill>
                                <a:latin typeface="Cambria Math" panose="02040503050406030204" pitchFamily="18" charset="0"/>
                                <a:cs typeface="Times New Roman" panose="02020603050405020304" pitchFamily="18" charset="0"/>
                              </a:rPr>
                              <m:t>𝟐</m:t>
                            </m:r>
                          </m:sub>
                        </m:sSub>
                      </m:den>
                    </m:f>
                  </m:oMath>
                </a14:m>
                <a:endParaRPr lang="en-US" sz="2400" b="1" dirty="0">
                  <a:solidFill>
                    <a:srgbClr val="7030A0"/>
                  </a:solidFill>
                  <a:latin typeface="Times New Roman" panose="02020603050405020304" pitchFamily="18" charset="0"/>
                  <a:cs typeface="Times New Roman" panose="02020603050405020304" pitchFamily="18" charset="0"/>
                </a:endParaRPr>
              </a:p>
            </p:txBody>
          </p:sp>
        </mc:Choice>
        <mc:Fallback xmlns="">
          <p:sp>
            <p:nvSpPr>
              <p:cNvPr id="18" name="Hình chữ nhật 37"/>
              <p:cNvSpPr>
                <a:spLocks noRot="1" noChangeAspect="1" noMove="1" noResize="1" noEditPoints="1" noAdjustHandles="1" noChangeArrowheads="1" noChangeShapeType="1" noTextEdit="1"/>
              </p:cNvSpPr>
              <p:nvPr/>
            </p:nvSpPr>
            <p:spPr>
              <a:xfrm>
                <a:off x="4632527" y="2313146"/>
                <a:ext cx="993542" cy="675441"/>
              </a:xfrm>
              <a:prstGeom prst="rect">
                <a:avLst/>
              </a:prstGeom>
              <a:blipFill>
                <a:blip r:embed="rId4"/>
                <a:stretch>
                  <a:fillRect b="-90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656309" y="2994477"/>
                <a:ext cx="1375120" cy="689612"/>
              </a:xfrm>
              <a:prstGeom prst="rect">
                <a:avLst/>
              </a:prstGeom>
            </p:spPr>
            <p:txBody>
              <a:bodyPr wrap="none">
                <a:spAutoFit/>
              </a:bodyPr>
              <a:lstStyle/>
              <a:p>
                <a:r>
                  <a:rPr lang="en-US" altLang="vi-VN" sz="2200" b="1" dirty="0" smtClean="0">
                    <a:solidFill>
                      <a:srgbClr val="7030A0"/>
                    </a:solidFill>
                    <a:latin typeface="Arial" panose="020B0604020202020204" pitchFamily="34" charset="0"/>
                    <a:cs typeface="Arial" panose="020B0604020202020204" pitchFamily="34" charset="0"/>
                  </a:rPr>
                  <a:t> </a:t>
                </a:r>
                <a14:m>
                  <m:oMath xmlns:m="http://schemas.openxmlformats.org/officeDocument/2006/math">
                    <m:sSub>
                      <m:sSubPr>
                        <m:ctrlPr>
                          <a:rPr lang="en-US" altLang="vi-VN" sz="2200" b="1" i="1" smtClean="0">
                            <a:solidFill>
                              <a:srgbClr val="7030A0"/>
                            </a:solidFill>
                            <a:latin typeface="Cambria Math" panose="02040503050406030204" pitchFamily="18" charset="0"/>
                          </a:rPr>
                        </m:ctrlPr>
                      </m:sSubPr>
                      <m:e>
                        <m:r>
                          <a:rPr lang="en-US" altLang="vi-VN" sz="2200" b="1" i="1" smtClean="0">
                            <a:solidFill>
                              <a:srgbClr val="7030A0"/>
                            </a:solidFill>
                            <a:latin typeface="Cambria Math" panose="02040503050406030204" pitchFamily="18" charset="0"/>
                          </a:rPr>
                          <m:t>𝑹</m:t>
                        </m:r>
                      </m:e>
                      <m:sub>
                        <m:r>
                          <a:rPr lang="en-US" altLang="vi-VN" sz="2200" b="1" i="1" smtClean="0">
                            <a:solidFill>
                              <a:srgbClr val="7030A0"/>
                            </a:solidFill>
                            <a:latin typeface="Cambria Math" panose="02040503050406030204" pitchFamily="18" charset="0"/>
                          </a:rPr>
                          <m:t>𝟏</m:t>
                        </m:r>
                      </m:sub>
                    </m:sSub>
                  </m:oMath>
                </a14:m>
                <a:r>
                  <a:rPr lang="en-US" altLang="vi-VN" sz="2200" b="1" dirty="0" smtClean="0">
                    <a:solidFill>
                      <a:srgbClr val="7030A0"/>
                    </a:solidFill>
                  </a:rPr>
                  <a:t> = </a:t>
                </a:r>
                <a14:m>
                  <m:oMath xmlns:m="http://schemas.openxmlformats.org/officeDocument/2006/math">
                    <m:f>
                      <m:fPr>
                        <m:ctrlPr>
                          <a:rPr lang="en-US" altLang="vi-VN" sz="2200" b="1" i="1">
                            <a:solidFill>
                              <a:srgbClr val="7030A0"/>
                            </a:solidFill>
                            <a:latin typeface="Cambria Math" panose="02040503050406030204" pitchFamily="18" charset="0"/>
                          </a:rPr>
                        </m:ctrlPr>
                      </m:fPr>
                      <m:num>
                        <m:sSubSup>
                          <m:sSubSupPr>
                            <m:ctrlPr>
                              <a:rPr lang="en-US" altLang="vi-VN" sz="2200" b="1" i="1" smtClean="0">
                                <a:solidFill>
                                  <a:srgbClr val="7030A0"/>
                                </a:solidFill>
                                <a:latin typeface="Cambria Math" panose="02040503050406030204" pitchFamily="18" charset="0"/>
                              </a:rPr>
                            </m:ctrlPr>
                          </m:sSubSupPr>
                          <m:e>
                            <m:r>
                              <a:rPr lang="en-US" altLang="vi-VN" sz="2200" b="1" i="1" smtClean="0">
                                <a:solidFill>
                                  <a:srgbClr val="7030A0"/>
                                </a:solidFill>
                                <a:latin typeface="Cambria Math" panose="02040503050406030204" pitchFamily="18" charset="0"/>
                              </a:rPr>
                              <m:t>𝑼</m:t>
                            </m:r>
                          </m:e>
                          <m:sub>
                            <m:r>
                              <a:rPr lang="en-US" altLang="vi-VN" sz="2200" b="1" i="1" smtClean="0">
                                <a:solidFill>
                                  <a:srgbClr val="7030A0"/>
                                </a:solidFill>
                                <a:latin typeface="Cambria Math" panose="02040503050406030204" pitchFamily="18" charset="0"/>
                              </a:rPr>
                              <m:t>đ</m:t>
                            </m:r>
                            <m:r>
                              <a:rPr lang="en-US" altLang="vi-VN" sz="2200" b="1" i="1" smtClean="0">
                                <a:solidFill>
                                  <a:srgbClr val="7030A0"/>
                                </a:solidFill>
                                <a:latin typeface="Cambria Math" panose="02040503050406030204" pitchFamily="18" charset="0"/>
                              </a:rPr>
                              <m:t>𝒎</m:t>
                            </m:r>
                            <m:r>
                              <a:rPr lang="en-US" altLang="vi-VN" sz="2200" b="1" i="1" smtClean="0">
                                <a:solidFill>
                                  <a:srgbClr val="7030A0"/>
                                </a:solidFill>
                                <a:latin typeface="Cambria Math" panose="02040503050406030204" pitchFamily="18" charset="0"/>
                              </a:rPr>
                              <m:t>𝟏</m:t>
                            </m:r>
                          </m:sub>
                          <m:sup>
                            <m:r>
                              <a:rPr lang="en-US" altLang="vi-VN" sz="2200" b="1" i="1" smtClean="0">
                                <a:solidFill>
                                  <a:srgbClr val="7030A0"/>
                                </a:solidFill>
                                <a:latin typeface="Cambria Math" panose="02040503050406030204" pitchFamily="18" charset="0"/>
                              </a:rPr>
                              <m:t>𝟐</m:t>
                            </m:r>
                          </m:sup>
                        </m:sSubSup>
                      </m:num>
                      <m:den>
                        <m:sSub>
                          <m:sSubPr>
                            <m:ctrlPr>
                              <a:rPr lang="de-DE" altLang="vi-VN" sz="2200" b="1" i="1" dirty="0" smtClean="0">
                                <a:solidFill>
                                  <a:srgbClr val="7030A0"/>
                                </a:solidFill>
                                <a:latin typeface="Cambria Math" panose="02040503050406030204" pitchFamily="18" charset="0"/>
                              </a:rPr>
                            </m:ctrlPr>
                          </m:sSubPr>
                          <m:e>
                            <m:r>
                              <m:rPr>
                                <m:nor/>
                              </m:rPr>
                              <a:rPr lang="de-DE" altLang="vi-VN" sz="2200" b="1" dirty="0">
                                <a:solidFill>
                                  <a:srgbClr val="7030A0"/>
                                </a:solidFill>
                                <a:latin typeface=".VnCommercial ScriptH" panose="020B7200000000000000" pitchFamily="34" charset="0"/>
                              </a:rPr>
                              <m:t>P</m:t>
                            </m:r>
                          </m:e>
                          <m:sub>
                            <m:r>
                              <a:rPr lang="en-US" altLang="vi-VN" sz="2200" b="1" i="1" dirty="0" smtClean="0">
                                <a:solidFill>
                                  <a:srgbClr val="7030A0"/>
                                </a:solidFill>
                                <a:latin typeface="Cambria Math" panose="02040503050406030204" pitchFamily="18" charset="0"/>
                              </a:rPr>
                              <m:t>đ</m:t>
                            </m:r>
                            <m:r>
                              <a:rPr lang="en-US" altLang="vi-VN" sz="2200" b="1" i="1" dirty="0" smtClean="0">
                                <a:solidFill>
                                  <a:srgbClr val="7030A0"/>
                                </a:solidFill>
                                <a:latin typeface="Cambria Math" panose="02040503050406030204" pitchFamily="18" charset="0"/>
                              </a:rPr>
                              <m:t>𝒎</m:t>
                            </m:r>
                            <m:r>
                              <a:rPr lang="en-US" altLang="vi-VN" sz="2200" b="1" i="1" dirty="0" smtClean="0">
                                <a:solidFill>
                                  <a:srgbClr val="7030A0"/>
                                </a:solidFill>
                                <a:latin typeface="Cambria Math" panose="02040503050406030204" pitchFamily="18" charset="0"/>
                              </a:rPr>
                              <m:t>𝟏</m:t>
                            </m:r>
                          </m:sub>
                        </m:sSub>
                      </m:den>
                    </m:f>
                  </m:oMath>
                </a14:m>
                <a:endParaRPr lang="vi-VN" sz="2200" b="1" dirty="0">
                  <a:solidFill>
                    <a:srgbClr val="7030A0"/>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6656309" y="2994477"/>
                <a:ext cx="1375120" cy="689612"/>
              </a:xfrm>
              <a:prstGeom prst="rect">
                <a:avLst/>
              </a:prstGeom>
              <a:blipFill>
                <a:blip r:embed="rId5"/>
                <a:stretch>
                  <a:fillRect b="-177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8343107" y="2990595"/>
                <a:ext cx="1375120" cy="689612"/>
              </a:xfrm>
              <a:prstGeom prst="rect">
                <a:avLst/>
              </a:prstGeom>
            </p:spPr>
            <p:txBody>
              <a:bodyPr wrap="none">
                <a:spAutoFit/>
              </a:bodyPr>
              <a:lstStyle/>
              <a:p>
                <a:r>
                  <a:rPr lang="en-US" altLang="vi-VN" sz="2200" b="1" dirty="0" smtClean="0">
                    <a:solidFill>
                      <a:srgbClr val="7030A0"/>
                    </a:solidFill>
                    <a:latin typeface="Arial" panose="020B0604020202020204" pitchFamily="34" charset="0"/>
                    <a:cs typeface="Arial" panose="020B0604020202020204" pitchFamily="34" charset="0"/>
                  </a:rPr>
                  <a:t> </a:t>
                </a:r>
                <a14:m>
                  <m:oMath xmlns:m="http://schemas.openxmlformats.org/officeDocument/2006/math">
                    <m:sSub>
                      <m:sSubPr>
                        <m:ctrlPr>
                          <a:rPr lang="en-US" altLang="vi-VN" sz="2200" b="1" i="1" smtClean="0">
                            <a:solidFill>
                              <a:srgbClr val="7030A0"/>
                            </a:solidFill>
                            <a:latin typeface="Cambria Math" panose="02040503050406030204" pitchFamily="18" charset="0"/>
                          </a:rPr>
                        </m:ctrlPr>
                      </m:sSubPr>
                      <m:e>
                        <m:r>
                          <a:rPr lang="en-US" altLang="vi-VN" sz="2200" b="1" i="1" smtClean="0">
                            <a:solidFill>
                              <a:srgbClr val="7030A0"/>
                            </a:solidFill>
                            <a:latin typeface="Cambria Math" panose="02040503050406030204" pitchFamily="18" charset="0"/>
                          </a:rPr>
                          <m:t>𝑹</m:t>
                        </m:r>
                      </m:e>
                      <m:sub>
                        <m:r>
                          <a:rPr lang="en-US" altLang="vi-VN" sz="2200" b="1" i="1" smtClean="0">
                            <a:solidFill>
                              <a:srgbClr val="7030A0"/>
                            </a:solidFill>
                            <a:latin typeface="Cambria Math" panose="02040503050406030204" pitchFamily="18" charset="0"/>
                          </a:rPr>
                          <m:t>𝟐</m:t>
                        </m:r>
                      </m:sub>
                    </m:sSub>
                  </m:oMath>
                </a14:m>
                <a:r>
                  <a:rPr lang="en-US" altLang="vi-VN" sz="2200" b="1" dirty="0" smtClean="0">
                    <a:solidFill>
                      <a:srgbClr val="7030A0"/>
                    </a:solidFill>
                  </a:rPr>
                  <a:t> = </a:t>
                </a:r>
                <a14:m>
                  <m:oMath xmlns:m="http://schemas.openxmlformats.org/officeDocument/2006/math">
                    <m:f>
                      <m:fPr>
                        <m:ctrlPr>
                          <a:rPr lang="en-US" altLang="vi-VN" sz="2200" b="1" i="1">
                            <a:solidFill>
                              <a:srgbClr val="7030A0"/>
                            </a:solidFill>
                            <a:latin typeface="Cambria Math" panose="02040503050406030204" pitchFamily="18" charset="0"/>
                          </a:rPr>
                        </m:ctrlPr>
                      </m:fPr>
                      <m:num>
                        <m:sSubSup>
                          <m:sSubSupPr>
                            <m:ctrlPr>
                              <a:rPr lang="en-US" altLang="vi-VN" sz="2200" b="1" i="1" smtClean="0">
                                <a:solidFill>
                                  <a:srgbClr val="7030A0"/>
                                </a:solidFill>
                                <a:latin typeface="Cambria Math" panose="02040503050406030204" pitchFamily="18" charset="0"/>
                              </a:rPr>
                            </m:ctrlPr>
                          </m:sSubSupPr>
                          <m:e>
                            <m:r>
                              <a:rPr lang="en-US" altLang="vi-VN" sz="2200" b="1" i="1" smtClean="0">
                                <a:solidFill>
                                  <a:srgbClr val="7030A0"/>
                                </a:solidFill>
                                <a:latin typeface="Cambria Math" panose="02040503050406030204" pitchFamily="18" charset="0"/>
                              </a:rPr>
                              <m:t>𝑼</m:t>
                            </m:r>
                          </m:e>
                          <m:sub>
                            <m:r>
                              <a:rPr lang="en-US" altLang="vi-VN" sz="2200" b="1" i="1" smtClean="0">
                                <a:solidFill>
                                  <a:srgbClr val="7030A0"/>
                                </a:solidFill>
                                <a:latin typeface="Cambria Math" panose="02040503050406030204" pitchFamily="18" charset="0"/>
                              </a:rPr>
                              <m:t>đ</m:t>
                            </m:r>
                            <m:r>
                              <a:rPr lang="en-US" altLang="vi-VN" sz="2200" b="1" i="1" smtClean="0">
                                <a:solidFill>
                                  <a:srgbClr val="7030A0"/>
                                </a:solidFill>
                                <a:latin typeface="Cambria Math" panose="02040503050406030204" pitchFamily="18" charset="0"/>
                              </a:rPr>
                              <m:t>𝒎</m:t>
                            </m:r>
                            <m:r>
                              <a:rPr lang="en-US" altLang="vi-VN" sz="2200" b="1" i="1" smtClean="0">
                                <a:solidFill>
                                  <a:srgbClr val="7030A0"/>
                                </a:solidFill>
                                <a:latin typeface="Cambria Math" panose="02040503050406030204" pitchFamily="18" charset="0"/>
                              </a:rPr>
                              <m:t>𝟐</m:t>
                            </m:r>
                          </m:sub>
                          <m:sup>
                            <m:r>
                              <a:rPr lang="en-US" altLang="vi-VN" sz="2200" b="1" i="1" smtClean="0">
                                <a:solidFill>
                                  <a:srgbClr val="7030A0"/>
                                </a:solidFill>
                                <a:latin typeface="Cambria Math" panose="02040503050406030204" pitchFamily="18" charset="0"/>
                              </a:rPr>
                              <m:t>𝟐</m:t>
                            </m:r>
                          </m:sup>
                        </m:sSubSup>
                      </m:num>
                      <m:den>
                        <m:sSub>
                          <m:sSubPr>
                            <m:ctrlPr>
                              <a:rPr lang="de-DE" altLang="vi-VN" sz="2200" b="1" i="1" dirty="0" smtClean="0">
                                <a:solidFill>
                                  <a:srgbClr val="7030A0"/>
                                </a:solidFill>
                                <a:latin typeface="Cambria Math" panose="02040503050406030204" pitchFamily="18" charset="0"/>
                              </a:rPr>
                            </m:ctrlPr>
                          </m:sSubPr>
                          <m:e>
                            <m:r>
                              <m:rPr>
                                <m:nor/>
                              </m:rPr>
                              <a:rPr lang="de-DE" altLang="vi-VN" sz="2200" b="1" dirty="0">
                                <a:solidFill>
                                  <a:srgbClr val="7030A0"/>
                                </a:solidFill>
                                <a:latin typeface=".VnCommercial ScriptH" panose="020B7200000000000000" pitchFamily="34" charset="0"/>
                              </a:rPr>
                              <m:t>P</m:t>
                            </m:r>
                          </m:e>
                          <m:sub>
                            <m:r>
                              <a:rPr lang="en-US" altLang="vi-VN" sz="2200" b="1" i="1" dirty="0" smtClean="0">
                                <a:solidFill>
                                  <a:srgbClr val="7030A0"/>
                                </a:solidFill>
                                <a:latin typeface="Cambria Math" panose="02040503050406030204" pitchFamily="18" charset="0"/>
                              </a:rPr>
                              <m:t>đ</m:t>
                            </m:r>
                            <m:r>
                              <a:rPr lang="en-US" altLang="vi-VN" sz="2200" b="1" i="1" dirty="0" smtClean="0">
                                <a:solidFill>
                                  <a:srgbClr val="7030A0"/>
                                </a:solidFill>
                                <a:latin typeface="Cambria Math" panose="02040503050406030204" pitchFamily="18" charset="0"/>
                              </a:rPr>
                              <m:t>𝒎</m:t>
                            </m:r>
                            <m:r>
                              <a:rPr lang="en-US" altLang="vi-VN" sz="2200" b="1" i="1" dirty="0" smtClean="0">
                                <a:solidFill>
                                  <a:srgbClr val="7030A0"/>
                                </a:solidFill>
                                <a:latin typeface="Cambria Math" panose="02040503050406030204" pitchFamily="18" charset="0"/>
                              </a:rPr>
                              <m:t>𝟐</m:t>
                            </m:r>
                          </m:sub>
                        </m:sSub>
                      </m:den>
                    </m:f>
                  </m:oMath>
                </a14:m>
                <a:endParaRPr lang="vi-VN" sz="2200" b="1" dirty="0">
                  <a:solidFill>
                    <a:srgbClr val="7030A0"/>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8343107" y="2990595"/>
                <a:ext cx="1375120" cy="689612"/>
              </a:xfrm>
              <a:prstGeom prst="rect">
                <a:avLst/>
              </a:prstGeom>
              <a:blipFill>
                <a:blip r:embed="rId6"/>
                <a:stretch>
                  <a:fillRect b="-88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1" name="Hình chữ nhật 37"/>
              <p:cNvSpPr/>
              <p:nvPr/>
            </p:nvSpPr>
            <p:spPr>
              <a:xfrm>
                <a:off x="3602820" y="3801338"/>
                <a:ext cx="4098328" cy="745269"/>
              </a:xfrm>
              <a:prstGeom prst="rect">
                <a:avLst/>
              </a:prstGeom>
            </p:spPr>
            <p:txBody>
              <a:bodyPr wrap="square">
                <a:spAutoFit/>
              </a:bodyPr>
              <a:lstStyle/>
              <a:p>
                <a:pPr>
                  <a:spcBef>
                    <a:spcPct val="50000"/>
                  </a:spcBef>
                </a:pPr>
                <a14:m>
                  <m:oMath xmlns:m="http://schemas.openxmlformats.org/officeDocument/2006/math">
                    <m:f>
                      <m:fPr>
                        <m:ctrlPr>
                          <a:rPr lang="en-US" sz="2400" b="1" i="1" smtClean="0">
                            <a:solidFill>
                              <a:srgbClr val="7030A0"/>
                            </a:solidFill>
                            <a:latin typeface="Cambria Math" panose="02040503050406030204" pitchFamily="18" charset="0"/>
                            <a:cs typeface="Times New Roman" panose="02020603050405020304" pitchFamily="18" charset="0"/>
                          </a:rPr>
                        </m:ctrlPr>
                      </m:fPr>
                      <m:num>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𝑹</m:t>
                            </m:r>
                          </m:e>
                          <m:sub>
                            <m:r>
                              <a:rPr lang="en-US" sz="2400" b="1" i="1">
                                <a:solidFill>
                                  <a:srgbClr val="7030A0"/>
                                </a:solidFill>
                                <a:latin typeface="Cambria Math" panose="02040503050406030204" pitchFamily="18" charset="0"/>
                                <a:cs typeface="Times New Roman" panose="02020603050405020304" pitchFamily="18" charset="0"/>
                              </a:rPr>
                              <m:t>𝟏</m:t>
                            </m:r>
                          </m:sub>
                        </m:sSub>
                      </m:num>
                      <m:den>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𝑹</m:t>
                            </m:r>
                          </m:e>
                          <m:sub>
                            <m:r>
                              <a:rPr lang="en-US" sz="2400" b="1" i="1">
                                <a:solidFill>
                                  <a:srgbClr val="7030A0"/>
                                </a:solidFill>
                                <a:latin typeface="Cambria Math" panose="02040503050406030204" pitchFamily="18" charset="0"/>
                                <a:cs typeface="Times New Roman" panose="02020603050405020304" pitchFamily="18" charset="0"/>
                              </a:rPr>
                              <m:t>𝟐</m:t>
                            </m:r>
                          </m:sub>
                        </m:sSub>
                      </m:den>
                    </m:f>
                  </m:oMath>
                </a14:m>
                <a:r>
                  <a:rPr lang="en-US" sz="2400" b="1" dirty="0">
                    <a:solidFill>
                      <a:srgbClr val="7030A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b="1" i="1">
                            <a:solidFill>
                              <a:srgbClr val="7030A0"/>
                            </a:solidFill>
                            <a:latin typeface="Cambria Math" panose="02040503050406030204" pitchFamily="18" charset="0"/>
                            <a:cs typeface="Times New Roman" panose="02020603050405020304" pitchFamily="18" charset="0"/>
                          </a:rPr>
                        </m:ctrlPr>
                      </m:fPr>
                      <m:num>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𝒍</m:t>
                            </m:r>
                          </m:e>
                          <m:sub>
                            <m:r>
                              <a:rPr lang="en-US" sz="2400" b="1" i="1">
                                <a:solidFill>
                                  <a:srgbClr val="7030A0"/>
                                </a:solidFill>
                                <a:latin typeface="Cambria Math" panose="02040503050406030204" pitchFamily="18" charset="0"/>
                                <a:cs typeface="Times New Roman" panose="02020603050405020304" pitchFamily="18" charset="0"/>
                              </a:rPr>
                              <m:t>𝟏</m:t>
                            </m:r>
                          </m:sub>
                        </m:sSub>
                      </m:num>
                      <m:den>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𝒍</m:t>
                            </m:r>
                          </m:e>
                          <m:sub>
                            <m:r>
                              <a:rPr lang="en-US" sz="2400" b="1" i="1">
                                <a:solidFill>
                                  <a:srgbClr val="7030A0"/>
                                </a:solidFill>
                                <a:latin typeface="Cambria Math" panose="02040503050406030204" pitchFamily="18" charset="0"/>
                                <a:cs typeface="Times New Roman" panose="02020603050405020304" pitchFamily="18" charset="0"/>
                              </a:rPr>
                              <m:t>𝟐</m:t>
                            </m:r>
                          </m:sub>
                        </m:sSub>
                      </m:den>
                    </m:f>
                  </m:oMath>
                </a14:m>
                <a:r>
                  <a:rPr lang="en-US" sz="2400" b="1" dirty="0" smtClean="0">
                    <a:solidFill>
                      <a:srgbClr val="7030A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7030A0"/>
                            </a:solidFill>
                            <a:latin typeface="Cambria Math" panose="02040503050406030204" pitchFamily="18" charset="0"/>
                          </a:rPr>
                        </m:ctrlPr>
                      </m:fPr>
                      <m:num>
                        <m:sSubSup>
                          <m:sSubSupPr>
                            <m:ctrlPr>
                              <a:rPr lang="en-US" altLang="vi-VN" sz="2400" b="1" i="1">
                                <a:solidFill>
                                  <a:srgbClr val="7030A0"/>
                                </a:solidFill>
                                <a:latin typeface="Cambria Math" panose="02040503050406030204" pitchFamily="18" charset="0"/>
                              </a:rPr>
                            </m:ctrlPr>
                          </m:sSubSupPr>
                          <m:e>
                            <m:r>
                              <a:rPr lang="en-US" altLang="vi-VN" sz="2400" b="1" i="1">
                                <a:solidFill>
                                  <a:srgbClr val="7030A0"/>
                                </a:solidFill>
                                <a:latin typeface="Cambria Math" panose="02040503050406030204" pitchFamily="18" charset="0"/>
                              </a:rPr>
                              <m:t>𝑼</m:t>
                            </m:r>
                          </m:e>
                          <m:sub>
                            <m:r>
                              <a:rPr lang="en-US" altLang="vi-VN" sz="2400" b="1" i="1" smtClean="0">
                                <a:solidFill>
                                  <a:srgbClr val="7030A0"/>
                                </a:solidFill>
                                <a:latin typeface="Cambria Math" panose="02040503050406030204" pitchFamily="18" charset="0"/>
                              </a:rPr>
                              <m:t>đ</m:t>
                            </m:r>
                            <m:r>
                              <a:rPr lang="en-US" altLang="vi-VN" sz="2400" b="1" i="1" smtClean="0">
                                <a:solidFill>
                                  <a:srgbClr val="7030A0"/>
                                </a:solidFill>
                                <a:latin typeface="Cambria Math" panose="02040503050406030204" pitchFamily="18" charset="0"/>
                              </a:rPr>
                              <m:t>𝒎</m:t>
                            </m:r>
                            <m:r>
                              <a:rPr lang="en-US" altLang="vi-VN" sz="2400" b="1" i="1">
                                <a:solidFill>
                                  <a:srgbClr val="7030A0"/>
                                </a:solidFill>
                                <a:latin typeface="Cambria Math" panose="02040503050406030204" pitchFamily="18" charset="0"/>
                              </a:rPr>
                              <m:t>𝟏</m:t>
                            </m:r>
                          </m:sub>
                          <m:sup>
                            <m:r>
                              <a:rPr lang="en-US" altLang="vi-VN" sz="2400" b="1" i="1">
                                <a:solidFill>
                                  <a:srgbClr val="7030A0"/>
                                </a:solidFill>
                                <a:latin typeface="Cambria Math" panose="02040503050406030204" pitchFamily="18" charset="0"/>
                              </a:rPr>
                              <m:t>𝟐</m:t>
                            </m:r>
                          </m:sup>
                        </m:sSubSup>
                      </m:num>
                      <m:den>
                        <m:sSub>
                          <m:sSubPr>
                            <m:ctrlPr>
                              <a:rPr lang="de-DE" altLang="vi-VN" sz="2400" b="1" i="1" dirty="0">
                                <a:solidFill>
                                  <a:srgbClr val="7030A0"/>
                                </a:solidFill>
                                <a:latin typeface="Cambria Math" panose="02040503050406030204" pitchFamily="18" charset="0"/>
                              </a:rPr>
                            </m:ctrlPr>
                          </m:sSubPr>
                          <m:e>
                            <m:r>
                              <m:rPr>
                                <m:nor/>
                              </m:rPr>
                              <a:rPr lang="de-DE" altLang="vi-VN" sz="2400" b="1" dirty="0">
                                <a:solidFill>
                                  <a:srgbClr val="7030A0"/>
                                </a:solidFill>
                                <a:latin typeface=".VnCommercial ScriptH" panose="020B7200000000000000" pitchFamily="34" charset="0"/>
                              </a:rPr>
                              <m:t>P</m:t>
                            </m:r>
                          </m:e>
                          <m:sub>
                            <m:r>
                              <a:rPr lang="en-US" altLang="vi-VN" sz="2400" b="1" i="1" dirty="0" smtClean="0">
                                <a:solidFill>
                                  <a:srgbClr val="7030A0"/>
                                </a:solidFill>
                                <a:latin typeface="Cambria Math" panose="02040503050406030204" pitchFamily="18" charset="0"/>
                              </a:rPr>
                              <m:t>đ</m:t>
                            </m:r>
                            <m:r>
                              <a:rPr lang="en-US" altLang="vi-VN" sz="2400" b="1" i="1" dirty="0" smtClean="0">
                                <a:solidFill>
                                  <a:srgbClr val="7030A0"/>
                                </a:solidFill>
                                <a:latin typeface="Cambria Math" panose="02040503050406030204" pitchFamily="18" charset="0"/>
                              </a:rPr>
                              <m:t>𝒎</m:t>
                            </m:r>
                            <m:r>
                              <a:rPr lang="en-US" altLang="vi-VN" sz="2400" b="1" i="1" dirty="0">
                                <a:solidFill>
                                  <a:srgbClr val="7030A0"/>
                                </a:solidFill>
                                <a:latin typeface="Cambria Math" panose="02040503050406030204" pitchFamily="18" charset="0"/>
                              </a:rPr>
                              <m:t>𝟏</m:t>
                            </m:r>
                          </m:sub>
                        </m:sSub>
                      </m:den>
                    </m:f>
                    <m:r>
                      <a:rPr lang="en-US" altLang="vi-VN" sz="2400" b="1" i="1" dirty="0" smtClean="0">
                        <a:solidFill>
                          <a:srgbClr val="7030A0"/>
                        </a:solidFill>
                        <a:latin typeface="Cambria Math" panose="02040503050406030204" pitchFamily="18" charset="0"/>
                      </a:rPr>
                      <m:t> :</m:t>
                    </m:r>
                    <m:f>
                      <m:fPr>
                        <m:ctrlPr>
                          <a:rPr lang="en-US" altLang="vi-VN" sz="2400" b="1" i="1">
                            <a:solidFill>
                              <a:srgbClr val="7030A0"/>
                            </a:solidFill>
                            <a:latin typeface="Cambria Math" panose="02040503050406030204" pitchFamily="18" charset="0"/>
                          </a:rPr>
                        </m:ctrlPr>
                      </m:fPr>
                      <m:num>
                        <m:sSubSup>
                          <m:sSubSupPr>
                            <m:ctrlPr>
                              <a:rPr lang="en-US" altLang="vi-VN" sz="2400" b="1" i="1">
                                <a:solidFill>
                                  <a:srgbClr val="7030A0"/>
                                </a:solidFill>
                                <a:latin typeface="Cambria Math" panose="02040503050406030204" pitchFamily="18" charset="0"/>
                              </a:rPr>
                            </m:ctrlPr>
                          </m:sSubSupPr>
                          <m:e>
                            <m:r>
                              <a:rPr lang="en-US" altLang="vi-VN" sz="2400" b="1" i="1">
                                <a:solidFill>
                                  <a:srgbClr val="7030A0"/>
                                </a:solidFill>
                                <a:latin typeface="Cambria Math" panose="02040503050406030204" pitchFamily="18" charset="0"/>
                              </a:rPr>
                              <m:t>𝑼</m:t>
                            </m:r>
                          </m:e>
                          <m:sub>
                            <m:r>
                              <a:rPr lang="en-US" altLang="vi-VN" sz="2400" b="1" i="1" smtClean="0">
                                <a:solidFill>
                                  <a:srgbClr val="7030A0"/>
                                </a:solidFill>
                                <a:latin typeface="Cambria Math" panose="02040503050406030204" pitchFamily="18" charset="0"/>
                              </a:rPr>
                              <m:t>đ</m:t>
                            </m:r>
                            <m:r>
                              <a:rPr lang="en-US" altLang="vi-VN" sz="2400" b="1" i="1" smtClean="0">
                                <a:solidFill>
                                  <a:srgbClr val="7030A0"/>
                                </a:solidFill>
                                <a:latin typeface="Cambria Math" panose="02040503050406030204" pitchFamily="18" charset="0"/>
                              </a:rPr>
                              <m:t>𝒎</m:t>
                            </m:r>
                            <m:r>
                              <a:rPr lang="en-US" altLang="vi-VN" sz="2400" b="1" i="1">
                                <a:solidFill>
                                  <a:srgbClr val="7030A0"/>
                                </a:solidFill>
                                <a:latin typeface="Cambria Math" panose="02040503050406030204" pitchFamily="18" charset="0"/>
                              </a:rPr>
                              <m:t>𝟐</m:t>
                            </m:r>
                          </m:sub>
                          <m:sup>
                            <m:r>
                              <a:rPr lang="en-US" altLang="vi-VN" sz="2400" b="1" i="1">
                                <a:solidFill>
                                  <a:srgbClr val="7030A0"/>
                                </a:solidFill>
                                <a:latin typeface="Cambria Math" panose="02040503050406030204" pitchFamily="18" charset="0"/>
                              </a:rPr>
                              <m:t>𝟐</m:t>
                            </m:r>
                          </m:sup>
                        </m:sSubSup>
                      </m:num>
                      <m:den>
                        <m:sSub>
                          <m:sSubPr>
                            <m:ctrlPr>
                              <a:rPr lang="de-DE" altLang="vi-VN" sz="2400" b="1" i="1" dirty="0">
                                <a:solidFill>
                                  <a:srgbClr val="7030A0"/>
                                </a:solidFill>
                                <a:latin typeface="Cambria Math" panose="02040503050406030204" pitchFamily="18" charset="0"/>
                              </a:rPr>
                            </m:ctrlPr>
                          </m:sSubPr>
                          <m:e>
                            <m:r>
                              <m:rPr>
                                <m:nor/>
                              </m:rPr>
                              <a:rPr lang="de-DE" altLang="vi-VN" sz="2400" b="1" dirty="0">
                                <a:solidFill>
                                  <a:srgbClr val="7030A0"/>
                                </a:solidFill>
                                <a:latin typeface=".VnCommercial ScriptH" panose="020B7200000000000000" pitchFamily="34" charset="0"/>
                              </a:rPr>
                              <m:t>P</m:t>
                            </m:r>
                          </m:e>
                          <m:sub>
                            <m:r>
                              <a:rPr lang="en-US" altLang="vi-VN" sz="2400" b="1" i="1" dirty="0" smtClean="0">
                                <a:solidFill>
                                  <a:srgbClr val="7030A0"/>
                                </a:solidFill>
                                <a:latin typeface="Cambria Math" panose="02040503050406030204" pitchFamily="18" charset="0"/>
                              </a:rPr>
                              <m:t>đ</m:t>
                            </m:r>
                            <m:r>
                              <a:rPr lang="en-US" altLang="vi-VN" sz="2400" b="1" i="1" dirty="0" smtClean="0">
                                <a:solidFill>
                                  <a:srgbClr val="7030A0"/>
                                </a:solidFill>
                                <a:latin typeface="Cambria Math" panose="02040503050406030204" pitchFamily="18" charset="0"/>
                              </a:rPr>
                              <m:t>𝒎</m:t>
                            </m:r>
                            <m:r>
                              <a:rPr lang="en-US" altLang="vi-VN" sz="2400" b="1" i="1" dirty="0">
                                <a:solidFill>
                                  <a:srgbClr val="7030A0"/>
                                </a:solidFill>
                                <a:latin typeface="Cambria Math" panose="02040503050406030204" pitchFamily="18" charset="0"/>
                              </a:rPr>
                              <m:t>𝟐</m:t>
                            </m:r>
                          </m:sub>
                        </m:sSub>
                      </m:den>
                    </m:f>
                  </m:oMath>
                </a14:m>
                <a:endParaRPr lang="vi-VN" sz="2400" b="1" dirty="0">
                  <a:solidFill>
                    <a:srgbClr val="7030A0"/>
                  </a:solidFill>
                </a:endParaRPr>
              </a:p>
            </p:txBody>
          </p:sp>
        </mc:Choice>
        <mc:Fallback xmlns="">
          <p:sp>
            <p:nvSpPr>
              <p:cNvPr id="21" name="Hình chữ nhật 37"/>
              <p:cNvSpPr>
                <a:spLocks noRot="1" noChangeAspect="1" noMove="1" noResize="1" noEditPoints="1" noAdjustHandles="1" noChangeArrowheads="1" noChangeShapeType="1" noTextEdit="1"/>
              </p:cNvSpPr>
              <p:nvPr/>
            </p:nvSpPr>
            <p:spPr>
              <a:xfrm>
                <a:off x="3602820" y="3801338"/>
                <a:ext cx="4098328" cy="745269"/>
              </a:xfrm>
              <a:prstGeom prst="rect">
                <a:avLst/>
              </a:prstGeom>
              <a:blipFill>
                <a:blip r:embed="rId7"/>
                <a:stretch>
                  <a:fillRect b="-82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9417698" y="4146497"/>
                <a:ext cx="927946" cy="400110"/>
              </a:xfrm>
              <a:prstGeom prst="rect">
                <a:avLst/>
              </a:prstGeom>
            </p:spPr>
            <p:txBody>
              <a:bodyPr wrap="none">
                <a:spAutoFit/>
              </a:bodyPr>
              <a:lstStyle/>
              <a:p>
                <a:r>
                  <a:rPr lang="en-US" altLang="vi-VN" sz="2000" b="1" dirty="0" smtClean="0">
                    <a:solidFill>
                      <a:srgbClr val="7030A0"/>
                    </a:solidFill>
                  </a:rPr>
                  <a:t>= </a:t>
                </a:r>
                <a14:m>
                  <m:oMath xmlns:m="http://schemas.openxmlformats.org/officeDocument/2006/math">
                    <m:r>
                      <a:rPr lang="en-US" altLang="vi-VN" sz="2000" b="1" i="1" smtClean="0">
                        <a:solidFill>
                          <a:srgbClr val="7030A0"/>
                        </a:solidFill>
                        <a:latin typeface="Cambria Math" panose="02040503050406030204" pitchFamily="18" charset="0"/>
                      </a:rPr>
                      <m:t>𝟏</m:t>
                    </m:r>
                    <m:r>
                      <a:rPr lang="en-US" altLang="vi-VN" sz="2000" b="1" i="1" smtClean="0">
                        <a:solidFill>
                          <a:srgbClr val="7030A0"/>
                        </a:solidFill>
                        <a:latin typeface="Cambria Math" panose="02040503050406030204" pitchFamily="18" charset="0"/>
                      </a:rPr>
                      <m:t>,</m:t>
                    </m:r>
                    <m:r>
                      <a:rPr lang="en-US" altLang="vi-VN" sz="2000" b="1" i="1" smtClean="0">
                        <a:solidFill>
                          <a:srgbClr val="7030A0"/>
                        </a:solidFill>
                        <a:latin typeface="Cambria Math" panose="02040503050406030204" pitchFamily="18" charset="0"/>
                      </a:rPr>
                      <m:t>𝟐𝟓</m:t>
                    </m:r>
                  </m:oMath>
                </a14:m>
                <a:endParaRPr lang="vi-VN" sz="2000" b="1" dirty="0">
                  <a:solidFill>
                    <a:srgbClr val="7030A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9417698" y="4146497"/>
                <a:ext cx="927946" cy="400110"/>
              </a:xfrm>
              <a:prstGeom prst="rect">
                <a:avLst/>
              </a:prstGeom>
              <a:blipFill>
                <a:blip r:embed="rId8"/>
                <a:stretch>
                  <a:fillRect l="-7237" t="-7576" b="-2575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8747584" y="4030921"/>
                <a:ext cx="676788" cy="631263"/>
              </a:xfrm>
              <a:prstGeom prst="rect">
                <a:avLst/>
              </a:prstGeom>
            </p:spPr>
            <p:txBody>
              <a:bodyPr wrap="none">
                <a:spAutoFit/>
              </a:bodyPr>
              <a:lstStyle/>
              <a:p>
                <a:r>
                  <a:rPr lang="en-US" altLang="vi-VN" sz="2400" b="1" dirty="0" smtClean="0">
                    <a:solidFill>
                      <a:srgbClr val="7030A0"/>
                    </a:solidFill>
                  </a:rPr>
                  <a:t>= </a:t>
                </a:r>
                <a14:m>
                  <m:oMath xmlns:m="http://schemas.openxmlformats.org/officeDocument/2006/math">
                    <m:f>
                      <m:fPr>
                        <m:ctrlPr>
                          <a:rPr lang="en-US" altLang="vi-VN" sz="2400" b="1" i="1">
                            <a:solidFill>
                              <a:srgbClr val="7030A0"/>
                            </a:solidFill>
                            <a:latin typeface="Cambria Math" panose="02040503050406030204" pitchFamily="18" charset="0"/>
                          </a:rPr>
                        </m:ctrlPr>
                      </m:fPr>
                      <m:num>
                        <m:r>
                          <a:rPr lang="en-US" altLang="vi-VN" sz="2400" b="1" i="1" smtClean="0">
                            <a:solidFill>
                              <a:srgbClr val="7030A0"/>
                            </a:solidFill>
                            <a:latin typeface="Cambria Math" panose="02040503050406030204" pitchFamily="18" charset="0"/>
                          </a:rPr>
                          <m:t>𝟕𝟓</m:t>
                        </m:r>
                      </m:num>
                      <m:den>
                        <m:r>
                          <a:rPr lang="en-US" altLang="vi-VN" sz="2400" b="1" i="1" dirty="0" smtClean="0">
                            <a:solidFill>
                              <a:srgbClr val="7030A0"/>
                            </a:solidFill>
                            <a:latin typeface="Cambria Math" panose="02040503050406030204" pitchFamily="18" charset="0"/>
                          </a:rPr>
                          <m:t>𝟔𝟎</m:t>
                        </m:r>
                      </m:den>
                    </m:f>
                  </m:oMath>
                </a14:m>
                <a:endParaRPr lang="vi-VN" sz="2400" b="1" dirty="0">
                  <a:solidFill>
                    <a:srgbClr val="7030A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8747584" y="4030921"/>
                <a:ext cx="676788" cy="631263"/>
              </a:xfrm>
              <a:prstGeom prst="rect">
                <a:avLst/>
              </a:prstGeom>
              <a:blipFill>
                <a:blip r:embed="rId9"/>
                <a:stretch>
                  <a:fillRect l="-14414" b="-865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3646067" y="4680069"/>
                <a:ext cx="2905441" cy="400110"/>
              </a:xfrm>
              <a:prstGeom prst="rect">
                <a:avLst/>
              </a:prstGeom>
            </p:spPr>
            <p:txBody>
              <a:bodyPr wrap="square">
                <a:spAutoFit/>
              </a:bodyPr>
              <a:lstStyle/>
              <a:p>
                <a:r>
                  <a:rPr lang="en-US" altLang="en-US" sz="2000" b="1" dirty="0" smtClean="0">
                    <a:solidFill>
                      <a:srgbClr val="7030A0"/>
                    </a:solidFill>
                    <a:latin typeface="Open Sans"/>
                  </a:rPr>
                  <a:t>Mà </a:t>
                </a:r>
                <a14:m>
                  <m:oMath xmlns:m="http://schemas.openxmlformats.org/officeDocument/2006/math">
                    <m:sSub>
                      <m:sSubPr>
                        <m:ctrlPr>
                          <a:rPr lang="en-US" altLang="en-US" sz="2000" b="1" i="1" smtClean="0">
                            <a:solidFill>
                              <a:srgbClr val="7030A0"/>
                            </a:solidFill>
                            <a:latin typeface="Cambria Math" panose="02040503050406030204" pitchFamily="18" charset="0"/>
                          </a:rPr>
                        </m:ctrlPr>
                      </m:sSubPr>
                      <m:e>
                        <m:r>
                          <a:rPr lang="en-US" altLang="en-US" sz="2000" b="1" i="1" smtClean="0">
                            <a:solidFill>
                              <a:srgbClr val="7030A0"/>
                            </a:solidFill>
                            <a:latin typeface="Cambria Math" panose="02040503050406030204" pitchFamily="18" charset="0"/>
                          </a:rPr>
                          <m:t>𝑼</m:t>
                        </m:r>
                      </m:e>
                      <m:sub>
                        <m:r>
                          <a:rPr lang="en-US" altLang="en-US" sz="2000" b="1" i="1" smtClean="0">
                            <a:solidFill>
                              <a:srgbClr val="7030A0"/>
                            </a:solidFill>
                            <a:latin typeface="Cambria Math" panose="02040503050406030204" pitchFamily="18" charset="0"/>
                          </a:rPr>
                          <m:t>đ</m:t>
                        </m:r>
                        <m:r>
                          <a:rPr lang="en-US" altLang="en-US" sz="2000" b="1" i="1" smtClean="0">
                            <a:solidFill>
                              <a:srgbClr val="7030A0"/>
                            </a:solidFill>
                            <a:latin typeface="Cambria Math" panose="02040503050406030204" pitchFamily="18" charset="0"/>
                          </a:rPr>
                          <m:t>𝒎</m:t>
                        </m:r>
                        <m:r>
                          <a:rPr lang="en-US" altLang="en-US" sz="2000" b="1" i="1" smtClean="0">
                            <a:solidFill>
                              <a:srgbClr val="7030A0"/>
                            </a:solidFill>
                            <a:latin typeface="Cambria Math" panose="02040503050406030204" pitchFamily="18" charset="0"/>
                          </a:rPr>
                          <m:t>𝟏</m:t>
                        </m:r>
                      </m:sub>
                    </m:sSub>
                  </m:oMath>
                </a14:m>
                <a:r>
                  <a:rPr lang="en-US" sz="2000" b="1" dirty="0" smtClean="0">
                    <a:solidFill>
                      <a:srgbClr val="7030A0"/>
                    </a:solidFill>
                  </a:rPr>
                  <a:t> = </a:t>
                </a:r>
                <a14:m>
                  <m:oMath xmlns:m="http://schemas.openxmlformats.org/officeDocument/2006/math">
                    <m:sSub>
                      <m:sSubPr>
                        <m:ctrlPr>
                          <a:rPr lang="en-US" altLang="en-US" sz="2000" b="1" i="1">
                            <a:solidFill>
                              <a:srgbClr val="7030A0"/>
                            </a:solidFill>
                            <a:latin typeface="Cambria Math" panose="02040503050406030204" pitchFamily="18" charset="0"/>
                          </a:rPr>
                        </m:ctrlPr>
                      </m:sSubPr>
                      <m:e>
                        <m:r>
                          <a:rPr lang="en-US" altLang="en-US" sz="2000" b="1" i="1">
                            <a:solidFill>
                              <a:srgbClr val="7030A0"/>
                            </a:solidFill>
                            <a:latin typeface="Cambria Math" panose="02040503050406030204" pitchFamily="18" charset="0"/>
                          </a:rPr>
                          <m:t>𝑼</m:t>
                        </m:r>
                      </m:e>
                      <m:sub>
                        <m:r>
                          <a:rPr lang="en-US" altLang="en-US" sz="2000" b="1" i="1">
                            <a:solidFill>
                              <a:srgbClr val="7030A0"/>
                            </a:solidFill>
                            <a:latin typeface="Cambria Math" panose="02040503050406030204" pitchFamily="18" charset="0"/>
                          </a:rPr>
                          <m:t>đ</m:t>
                        </m:r>
                        <m:r>
                          <a:rPr lang="en-US" altLang="en-US" sz="2000" b="1" i="1">
                            <a:solidFill>
                              <a:srgbClr val="7030A0"/>
                            </a:solidFill>
                            <a:latin typeface="Cambria Math" panose="02040503050406030204" pitchFamily="18" charset="0"/>
                          </a:rPr>
                          <m:t>𝒎</m:t>
                        </m:r>
                        <m:r>
                          <a:rPr lang="en-US" altLang="en-US" sz="2000" b="1" i="1" smtClean="0">
                            <a:solidFill>
                              <a:srgbClr val="7030A0"/>
                            </a:solidFill>
                            <a:latin typeface="Cambria Math" panose="02040503050406030204" pitchFamily="18" charset="0"/>
                          </a:rPr>
                          <m:t>𝟐</m:t>
                        </m:r>
                      </m:sub>
                    </m:sSub>
                  </m:oMath>
                </a14:m>
                <a:r>
                  <a:rPr lang="en-US" sz="2000" b="1" dirty="0" smtClean="0">
                    <a:solidFill>
                      <a:srgbClr val="7030A0"/>
                    </a:solidFill>
                  </a:rPr>
                  <a:t> = 220V</a:t>
                </a:r>
                <a:endParaRPr lang="en-US" sz="2000" b="1" dirty="0">
                  <a:solidFill>
                    <a:srgbClr val="7030A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3646067" y="4680069"/>
                <a:ext cx="2905441" cy="400110"/>
              </a:xfrm>
              <a:prstGeom prst="rect">
                <a:avLst/>
              </a:prstGeom>
              <a:blipFill>
                <a:blip r:embed="rId10"/>
                <a:stretch>
                  <a:fillRect l="-2096" t="-10769" b="-27692"/>
                </a:stretch>
              </a:blipFill>
            </p:spPr>
            <p:txBody>
              <a:bodyPr/>
              <a:lstStyle/>
              <a:p>
                <a:r>
                  <a:rPr lang="vi-VN">
                    <a:noFill/>
                  </a:rPr>
                  <a:t> </a:t>
                </a:r>
              </a:p>
            </p:txBody>
          </p:sp>
        </mc:Fallback>
      </mc:AlternateContent>
      <p:sp>
        <p:nvSpPr>
          <p:cNvPr id="12" name="Right Brace 11"/>
          <p:cNvSpPr/>
          <p:nvPr/>
        </p:nvSpPr>
        <p:spPr>
          <a:xfrm>
            <a:off x="6636379" y="3885878"/>
            <a:ext cx="241183" cy="1153189"/>
          </a:xfrm>
          <a:prstGeom prst="rightBrace">
            <a:avLst/>
          </a:prstGeom>
          <a:ln w="38100">
            <a:solidFill>
              <a:srgbClr val="7030A0"/>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vi-VN"/>
          </a:p>
        </p:txBody>
      </p:sp>
      <mc:AlternateContent xmlns:mc="http://schemas.openxmlformats.org/markup-compatibility/2006" xmlns:a14="http://schemas.microsoft.com/office/drawing/2010/main">
        <mc:Choice Requires="a14">
          <p:sp>
            <p:nvSpPr>
              <p:cNvPr id="13" name="Rectangle 12"/>
              <p:cNvSpPr/>
              <p:nvPr/>
            </p:nvSpPr>
            <p:spPr>
              <a:xfrm>
                <a:off x="7465488" y="4077966"/>
                <a:ext cx="1294906" cy="677943"/>
              </a:xfrm>
              <a:prstGeom prst="rect">
                <a:avLst/>
              </a:prstGeom>
            </p:spPr>
            <p:txBody>
              <a:bodyPr wrap="none">
                <a:spAutoFit/>
              </a:bodyPr>
              <a:lstStyle/>
              <a:p>
                <a14:m>
                  <m:oMath xmlns:m="http://schemas.openxmlformats.org/officeDocument/2006/math">
                    <m:f>
                      <m:fPr>
                        <m:ctrlPr>
                          <a:rPr lang="en-US" sz="2400" b="1" i="1">
                            <a:solidFill>
                              <a:srgbClr val="7030A0"/>
                            </a:solidFill>
                            <a:latin typeface="Cambria Math" panose="02040503050406030204" pitchFamily="18" charset="0"/>
                            <a:cs typeface="Times New Roman" panose="02020603050405020304" pitchFamily="18" charset="0"/>
                          </a:rPr>
                        </m:ctrlPr>
                      </m:fPr>
                      <m:num>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𝒍</m:t>
                            </m:r>
                          </m:e>
                          <m:sub>
                            <m:r>
                              <a:rPr lang="en-US" sz="2400" b="1" i="1">
                                <a:solidFill>
                                  <a:srgbClr val="7030A0"/>
                                </a:solidFill>
                                <a:latin typeface="Cambria Math" panose="02040503050406030204" pitchFamily="18" charset="0"/>
                                <a:cs typeface="Times New Roman" panose="02020603050405020304" pitchFamily="18" charset="0"/>
                              </a:rPr>
                              <m:t>𝟏</m:t>
                            </m:r>
                          </m:sub>
                        </m:sSub>
                      </m:num>
                      <m:den>
                        <m:sSub>
                          <m:sSubPr>
                            <m:ctrlPr>
                              <a:rPr lang="en-US" sz="2400" b="1" i="1">
                                <a:solidFill>
                                  <a:srgbClr val="7030A0"/>
                                </a:solidFill>
                                <a:latin typeface="Cambria Math" panose="02040503050406030204" pitchFamily="18" charset="0"/>
                                <a:cs typeface="Times New Roman" panose="02020603050405020304" pitchFamily="18" charset="0"/>
                              </a:rPr>
                            </m:ctrlPr>
                          </m:sSubPr>
                          <m:e>
                            <m:r>
                              <a:rPr lang="en-US" sz="2400" b="1" i="1">
                                <a:solidFill>
                                  <a:srgbClr val="7030A0"/>
                                </a:solidFill>
                                <a:latin typeface="Cambria Math" panose="02040503050406030204" pitchFamily="18" charset="0"/>
                                <a:cs typeface="Times New Roman" panose="02020603050405020304" pitchFamily="18" charset="0"/>
                              </a:rPr>
                              <m:t>𝒍</m:t>
                            </m:r>
                          </m:e>
                          <m:sub>
                            <m:r>
                              <a:rPr lang="en-US" sz="2400" b="1" i="1">
                                <a:solidFill>
                                  <a:srgbClr val="7030A0"/>
                                </a:solidFill>
                                <a:latin typeface="Cambria Math" panose="02040503050406030204" pitchFamily="18" charset="0"/>
                                <a:cs typeface="Times New Roman" panose="02020603050405020304" pitchFamily="18" charset="0"/>
                              </a:rPr>
                              <m:t>𝟐</m:t>
                            </m:r>
                          </m:sub>
                        </m:sSub>
                      </m:den>
                    </m:f>
                    <m:r>
                      <m:rPr>
                        <m:nor/>
                      </m:rPr>
                      <a:rPr lang="en-US" sz="2400" b="1" dirty="0">
                        <a:solidFill>
                          <a:srgbClr val="7030A0"/>
                        </a:solidFill>
                        <a:latin typeface="Times New Roman" panose="02020603050405020304" pitchFamily="18" charset="0"/>
                        <a:cs typeface="Times New Roman" panose="02020603050405020304" pitchFamily="18" charset="0"/>
                      </a:rPr>
                      <m:t> </m:t>
                    </m:r>
                  </m:oMath>
                </a14:m>
                <a:r>
                  <a:rPr lang="en-US" sz="2400" b="1" dirty="0" smtClean="0">
                    <a:solidFill>
                      <a:srgbClr val="7030A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400" b="1" i="1">
                            <a:solidFill>
                              <a:srgbClr val="7030A0"/>
                            </a:solidFill>
                            <a:latin typeface="Cambria Math" panose="02040503050406030204" pitchFamily="18" charset="0"/>
                          </a:rPr>
                        </m:ctrlPr>
                      </m:fPr>
                      <m:num>
                        <m:sSub>
                          <m:sSubPr>
                            <m:ctrlPr>
                              <a:rPr lang="de-DE" altLang="vi-VN" sz="2400" b="1" i="1" dirty="0">
                                <a:solidFill>
                                  <a:srgbClr val="7030A0"/>
                                </a:solidFill>
                                <a:latin typeface="Cambria Math" panose="02040503050406030204" pitchFamily="18" charset="0"/>
                              </a:rPr>
                            </m:ctrlPr>
                          </m:sSubPr>
                          <m:e>
                            <m:r>
                              <m:rPr>
                                <m:nor/>
                              </m:rPr>
                              <a:rPr lang="de-DE" altLang="vi-VN" sz="2400" b="1" dirty="0">
                                <a:solidFill>
                                  <a:srgbClr val="7030A0"/>
                                </a:solidFill>
                                <a:latin typeface=".VnCommercial ScriptH" panose="020B7200000000000000" pitchFamily="34" charset="0"/>
                              </a:rPr>
                              <m:t>P</m:t>
                            </m:r>
                          </m:e>
                          <m:sub>
                            <m:r>
                              <a:rPr lang="en-US" altLang="vi-VN" sz="2400" b="1" i="1" dirty="0">
                                <a:solidFill>
                                  <a:srgbClr val="7030A0"/>
                                </a:solidFill>
                                <a:latin typeface="Cambria Math" panose="02040503050406030204" pitchFamily="18" charset="0"/>
                              </a:rPr>
                              <m:t>đ</m:t>
                            </m:r>
                            <m:r>
                              <a:rPr lang="en-US" altLang="vi-VN" sz="2400" b="1" i="1" dirty="0">
                                <a:solidFill>
                                  <a:srgbClr val="7030A0"/>
                                </a:solidFill>
                                <a:latin typeface="Cambria Math" panose="02040503050406030204" pitchFamily="18" charset="0"/>
                              </a:rPr>
                              <m:t>𝒎</m:t>
                            </m:r>
                            <m:r>
                              <a:rPr lang="en-US" altLang="vi-VN" sz="2400" b="1" i="1" dirty="0">
                                <a:solidFill>
                                  <a:srgbClr val="7030A0"/>
                                </a:solidFill>
                                <a:latin typeface="Cambria Math" panose="02040503050406030204" pitchFamily="18" charset="0"/>
                              </a:rPr>
                              <m:t>𝟐</m:t>
                            </m:r>
                          </m:sub>
                        </m:sSub>
                      </m:num>
                      <m:den>
                        <m:sSub>
                          <m:sSubPr>
                            <m:ctrlPr>
                              <a:rPr lang="de-DE" altLang="vi-VN" sz="2400" b="1" i="1" dirty="0">
                                <a:solidFill>
                                  <a:srgbClr val="7030A0"/>
                                </a:solidFill>
                                <a:latin typeface="Cambria Math" panose="02040503050406030204" pitchFamily="18" charset="0"/>
                              </a:rPr>
                            </m:ctrlPr>
                          </m:sSubPr>
                          <m:e>
                            <m:r>
                              <m:rPr>
                                <m:nor/>
                              </m:rPr>
                              <a:rPr lang="de-DE" altLang="vi-VN" sz="2400" b="1" dirty="0">
                                <a:solidFill>
                                  <a:srgbClr val="7030A0"/>
                                </a:solidFill>
                                <a:latin typeface=".VnCommercial ScriptH" panose="020B7200000000000000" pitchFamily="34" charset="0"/>
                              </a:rPr>
                              <m:t>P</m:t>
                            </m:r>
                          </m:e>
                          <m:sub>
                            <m:r>
                              <a:rPr lang="en-US" altLang="vi-VN" sz="2400" b="1" i="1" dirty="0">
                                <a:solidFill>
                                  <a:srgbClr val="7030A0"/>
                                </a:solidFill>
                                <a:latin typeface="Cambria Math" panose="02040503050406030204" pitchFamily="18" charset="0"/>
                              </a:rPr>
                              <m:t>đ</m:t>
                            </m:r>
                            <m:r>
                              <a:rPr lang="en-US" altLang="vi-VN" sz="2400" b="1" i="1" dirty="0">
                                <a:solidFill>
                                  <a:srgbClr val="7030A0"/>
                                </a:solidFill>
                                <a:latin typeface="Cambria Math" panose="02040503050406030204" pitchFamily="18" charset="0"/>
                              </a:rPr>
                              <m:t>𝒎</m:t>
                            </m:r>
                            <m:r>
                              <a:rPr lang="en-US" altLang="vi-VN" sz="2400" b="1" i="1" dirty="0">
                                <a:solidFill>
                                  <a:srgbClr val="7030A0"/>
                                </a:solidFill>
                                <a:latin typeface="Cambria Math" panose="02040503050406030204" pitchFamily="18" charset="0"/>
                              </a:rPr>
                              <m:t>𝟏</m:t>
                            </m:r>
                          </m:sub>
                        </m:sSub>
                      </m:den>
                    </m:f>
                  </m:oMath>
                </a14:m>
                <a:endParaRPr lang="vi-VN" sz="2400" dirty="0"/>
              </a:p>
            </p:txBody>
          </p:sp>
        </mc:Choice>
        <mc:Fallback xmlns="">
          <p:sp>
            <p:nvSpPr>
              <p:cNvPr id="13" name="Rectangle 12"/>
              <p:cNvSpPr>
                <a:spLocks noRot="1" noChangeAspect="1" noMove="1" noResize="1" noEditPoints="1" noAdjustHandles="1" noChangeArrowheads="1" noChangeShapeType="1" noTextEdit="1"/>
              </p:cNvSpPr>
              <p:nvPr/>
            </p:nvSpPr>
            <p:spPr>
              <a:xfrm>
                <a:off x="7465488" y="4077966"/>
                <a:ext cx="1294906" cy="677943"/>
              </a:xfrm>
              <a:prstGeom prst="rect">
                <a:avLst/>
              </a:prstGeom>
              <a:blipFill>
                <a:blip r:embed="rId11"/>
                <a:stretch>
                  <a:fillRect b="-901"/>
                </a:stretch>
              </a:blipFill>
            </p:spPr>
            <p:txBody>
              <a:bodyPr/>
              <a:lstStyle/>
              <a:p>
                <a:r>
                  <a:rPr lang="vi-VN">
                    <a:noFill/>
                  </a:rPr>
                  <a:t> </a:t>
                </a:r>
              </a:p>
            </p:txBody>
          </p:sp>
        </mc:Fallback>
      </mc:AlternateContent>
      <p:sp>
        <p:nvSpPr>
          <p:cNvPr id="29" name="Right Brace 28"/>
          <p:cNvSpPr/>
          <p:nvPr/>
        </p:nvSpPr>
        <p:spPr>
          <a:xfrm>
            <a:off x="10264456" y="2460229"/>
            <a:ext cx="241183" cy="1285693"/>
          </a:xfrm>
          <a:prstGeom prst="rightBrace">
            <a:avLst/>
          </a:prstGeom>
          <a:ln w="38100">
            <a:solidFill>
              <a:srgbClr val="7030A0"/>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vi-VN"/>
          </a:p>
        </p:txBody>
      </p:sp>
      <p:cxnSp>
        <p:nvCxnSpPr>
          <p:cNvPr id="22" name="Straight Arrow Connector 21"/>
          <p:cNvCxnSpPr/>
          <p:nvPr/>
        </p:nvCxnSpPr>
        <p:spPr>
          <a:xfrm>
            <a:off x="6181188" y="3352661"/>
            <a:ext cx="345838"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244616" y="4173972"/>
            <a:ext cx="345838"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998031" y="4457851"/>
            <a:ext cx="345838"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5"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740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arn(inVertic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arn(inVertical)">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barn(inVertical)">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arn(inVertic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barn(inVertical)">
                                      <p:cBhvr>
                                        <p:cTn id="77" dur="5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barn(inVertical)">
                                      <p:cBhvr>
                                        <p:cTn id="82" dur="500"/>
                                        <p:tgtEl>
                                          <p:spTgt spid="12"/>
                                        </p:tgtEl>
                                      </p:cBhvr>
                                    </p:animEffect>
                                  </p:childTnLst>
                                </p:cTn>
                              </p:par>
                              <p:par>
                                <p:cTn id="83" presetID="16" presetClass="entr" presetSubtype="21" fill="hold"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barn(inVertical)">
                                      <p:cBhvr>
                                        <p:cTn id="85" dur="500"/>
                                        <p:tgtEl>
                                          <p:spTgt spid="33"/>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barn(inVertical)">
                                      <p:cBhvr>
                                        <p:cTn id="90" dur="500"/>
                                        <p:tgtEl>
                                          <p:spTgt spid="13"/>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1"/>
                                        </p:tgtEl>
                                        <p:attrNameLst>
                                          <p:attrName>style.visibility</p:attrName>
                                        </p:attrNameLst>
                                      </p:cBhvr>
                                      <p:to>
                                        <p:strVal val="visible"/>
                                      </p:to>
                                    </p:set>
                                    <p:animEffect transition="in" filter="barn(inVertical)">
                                      <p:cBhvr>
                                        <p:cTn id="95" dur="500"/>
                                        <p:tgtEl>
                                          <p:spTgt spid="11"/>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barn(inVertical)">
                                      <p:cBhvr>
                                        <p:cTn id="100" dur="500"/>
                                        <p:tgtEl>
                                          <p:spTgt spid="10"/>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barn(inVertical)">
                                      <p:cBhvr>
                                        <p:cTn id="10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6" grpId="0"/>
      <p:bldP spid="18" grpId="0"/>
      <p:bldP spid="19" grpId="0"/>
      <p:bldP spid="20" grpId="0"/>
      <p:bldP spid="21" grpId="0"/>
      <p:bldP spid="10" grpId="0"/>
      <p:bldP spid="11" grpId="0"/>
      <p:bldP spid="26" grpId="0"/>
      <p:bldP spid="12" grpId="0" animBg="1"/>
      <p:bldP spid="13" grpId="0"/>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15153" y="576323"/>
            <a:ext cx="11860306"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5</a:t>
            </a:r>
            <a:r>
              <a:rPr lang="vi-VN" sz="2000" b="1" dirty="0" smtClean="0"/>
              <a:t>:</a:t>
            </a:r>
            <a:r>
              <a:rPr lang="vi-VN" sz="2000" b="1" dirty="0"/>
              <a:t> Trên một nồi cơm </a:t>
            </a:r>
            <a:r>
              <a:rPr lang="vi-VN" sz="2000" b="1" dirty="0" smtClean="0"/>
              <a:t>điệ</a:t>
            </a:r>
            <a:r>
              <a:rPr lang="pl-PL" sz="2000" b="1" dirty="0" smtClean="0"/>
              <a:t>n </a:t>
            </a:r>
            <a:r>
              <a:rPr lang="pl-PL" sz="2000" b="1" dirty="0"/>
              <a:t>có ghi </a:t>
            </a:r>
            <a:r>
              <a:rPr lang="pl-PL" sz="2000" b="1" dirty="0">
                <a:solidFill>
                  <a:srgbClr val="FF0000"/>
                </a:solidFill>
              </a:rPr>
              <a:t>220V – </a:t>
            </a:r>
            <a:r>
              <a:rPr lang="pl-PL" sz="2000" b="1" dirty="0" smtClean="0">
                <a:solidFill>
                  <a:srgbClr val="FF0000"/>
                </a:solidFill>
              </a:rPr>
              <a:t>528W</a:t>
            </a:r>
            <a:endParaRPr lang="en-US" sz="2000" b="1" dirty="0" smtClean="0">
              <a:solidFill>
                <a:srgbClr val="FF0000"/>
              </a:solidFill>
            </a:endParaRPr>
          </a:p>
          <a:p>
            <a:r>
              <a:rPr lang="vi-VN" sz="2000" b="1" dirty="0"/>
              <a:t>a) Tính </a:t>
            </a:r>
            <a:r>
              <a:rPr lang="vi-VN" sz="2000" b="1" dirty="0">
                <a:solidFill>
                  <a:srgbClr val="FF0000"/>
                </a:solidFill>
              </a:rPr>
              <a:t>cường độ định mức </a:t>
            </a:r>
            <a:r>
              <a:rPr lang="vi-VN" sz="2000" b="1" dirty="0"/>
              <a:t>của dòng điện chạy qua dây nung của nồi</a:t>
            </a:r>
          </a:p>
          <a:p>
            <a:r>
              <a:rPr lang="vi-VN" sz="2000" b="1" dirty="0"/>
              <a:t>b) Tính </a:t>
            </a:r>
            <a:r>
              <a:rPr lang="vi-VN" sz="2000" b="1" dirty="0">
                <a:solidFill>
                  <a:srgbClr val="FF0000"/>
                </a:solidFill>
              </a:rPr>
              <a:t>điện trở dây </a:t>
            </a:r>
            <a:r>
              <a:rPr lang="vi-VN" sz="2000" b="1" dirty="0"/>
              <a:t>nung của nồi khi nồi đang hoạt động bình </a:t>
            </a:r>
            <a:r>
              <a:rPr lang="vi-VN" sz="2000" b="1" dirty="0" smtClean="0"/>
              <a:t>thường</a:t>
            </a:r>
            <a:endParaRPr lang="vi-VN" sz="2000" b="1" dirty="0"/>
          </a:p>
        </p:txBody>
      </p:sp>
      <p:sp>
        <p:nvSpPr>
          <p:cNvPr id="113717" name="Text Box 53"/>
          <p:cNvSpPr txBox="1">
            <a:spLocks noChangeArrowheads="1"/>
          </p:cNvSpPr>
          <p:nvPr/>
        </p:nvSpPr>
        <p:spPr bwMode="auto">
          <a:xfrm>
            <a:off x="736153" y="167901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49600" y="1693394"/>
            <a:ext cx="0" cy="5164606"/>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335958" y="162201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5" name="TextBox 4"/>
          <p:cNvSpPr txBox="1"/>
          <p:nvPr/>
        </p:nvSpPr>
        <p:spPr>
          <a:xfrm>
            <a:off x="456456" y="2306634"/>
            <a:ext cx="2458045" cy="1477328"/>
          </a:xfrm>
          <a:prstGeom prst="rect">
            <a:avLst/>
          </a:prstGeom>
          <a:noFill/>
        </p:spPr>
        <p:txBody>
          <a:bodyPr wrap="none" rtlCol="0">
            <a:spAutoFit/>
          </a:bodyPr>
          <a:lstStyle/>
          <a:p>
            <a:pPr>
              <a:lnSpc>
                <a:spcPct val="150000"/>
              </a:lnSpc>
            </a:pPr>
            <a:r>
              <a:rPr lang="en-US" sz="2000" b="1" dirty="0" err="1" smtClean="0">
                <a:solidFill>
                  <a:srgbClr val="0070C0"/>
                </a:solidFill>
              </a:rPr>
              <a:t>Nồi</a:t>
            </a:r>
            <a:r>
              <a:rPr lang="en-US" sz="2000" b="1" dirty="0" smtClean="0">
                <a:solidFill>
                  <a:srgbClr val="0070C0"/>
                </a:solidFill>
              </a:rPr>
              <a:t> </a:t>
            </a:r>
            <a:r>
              <a:rPr lang="en-US" sz="2000" b="1" dirty="0" err="1" smtClean="0">
                <a:solidFill>
                  <a:srgbClr val="0070C0"/>
                </a:solidFill>
              </a:rPr>
              <a:t>cơm</a:t>
            </a:r>
            <a:r>
              <a:rPr lang="en-US" sz="2000" b="1" dirty="0" smtClean="0">
                <a:solidFill>
                  <a:srgbClr val="0070C0"/>
                </a:solidFill>
              </a:rPr>
              <a:t>: 220V-528W</a:t>
            </a:r>
          </a:p>
          <a:p>
            <a:pPr>
              <a:lnSpc>
                <a:spcPct val="150000"/>
              </a:lnSpc>
            </a:pPr>
            <a:r>
              <a:rPr lang="en-US" sz="2000" b="1" dirty="0" smtClean="0">
                <a:solidFill>
                  <a:srgbClr val="0070C0"/>
                </a:solidFill>
              </a:rPr>
              <a:t>a/ </a:t>
            </a:r>
            <a:r>
              <a:rPr lang="en-US" sz="2000" b="1" dirty="0" smtClean="0">
                <a:solidFill>
                  <a:srgbClr val="FF0000"/>
                </a:solidFill>
              </a:rPr>
              <a:t>I</a:t>
            </a:r>
            <a:r>
              <a:rPr lang="en-US" sz="1600" b="1" dirty="0" smtClean="0">
                <a:solidFill>
                  <a:srgbClr val="FF0000"/>
                </a:solidFill>
              </a:rPr>
              <a:t>đm</a:t>
            </a:r>
            <a:r>
              <a:rPr lang="en-US" sz="2000" b="1" dirty="0" smtClean="0">
                <a:solidFill>
                  <a:srgbClr val="FF0000"/>
                </a:solidFill>
              </a:rPr>
              <a:t>=?</a:t>
            </a:r>
          </a:p>
          <a:p>
            <a:pPr>
              <a:lnSpc>
                <a:spcPct val="150000"/>
              </a:lnSpc>
            </a:pPr>
            <a:r>
              <a:rPr lang="en-US" sz="2000" b="1" dirty="0" smtClean="0">
                <a:solidFill>
                  <a:srgbClr val="0070C0"/>
                </a:solidFill>
              </a:rPr>
              <a:t>b/ </a:t>
            </a:r>
            <a:r>
              <a:rPr lang="en-US" sz="2000" b="1" dirty="0" smtClean="0">
                <a:solidFill>
                  <a:srgbClr val="FF0000"/>
                </a:solidFill>
              </a:rPr>
              <a:t>R=? </a:t>
            </a:r>
            <a:endParaRPr lang="en-US" sz="2000" b="1" dirty="0">
              <a:solidFill>
                <a:srgbClr val="FF0000"/>
              </a:solidFill>
            </a:endParaRPr>
          </a:p>
        </p:txBody>
      </p:sp>
      <p:sp>
        <p:nvSpPr>
          <p:cNvPr id="6" name="Rectangle 5"/>
          <p:cNvSpPr/>
          <p:nvPr/>
        </p:nvSpPr>
        <p:spPr>
          <a:xfrm>
            <a:off x="5572966" y="4753896"/>
            <a:ext cx="1783440" cy="400110"/>
          </a:xfrm>
          <a:prstGeom prst="rect">
            <a:avLst/>
          </a:prstGeom>
        </p:spPr>
        <p:txBody>
          <a:bodyPr wrap="square">
            <a:spAutoFit/>
          </a:bodyPr>
          <a:lstStyle/>
          <a:p>
            <a:pPr algn="just"/>
            <a:r>
              <a:rPr lang="vi-VN" sz="2000" b="1" i="0" dirty="0" smtClean="0">
                <a:solidFill>
                  <a:srgbClr val="0070C0"/>
                </a:solidFill>
                <a:effectLst/>
                <a:latin typeface="Open Sans"/>
              </a:rPr>
              <a:t>= 91,7</a:t>
            </a:r>
            <a:r>
              <a:rPr lang="en-US" sz="2000" b="1" dirty="0">
                <a:solidFill>
                  <a:srgbClr val="0070C0"/>
                </a:solidFill>
                <a:latin typeface="Open Sans"/>
              </a:rPr>
              <a:t>(</a:t>
            </a:r>
            <a:r>
              <a:rPr lang="el-GR" sz="2000" b="1" i="0" dirty="0" smtClean="0">
                <a:solidFill>
                  <a:srgbClr val="0070C0"/>
                </a:solidFill>
                <a:effectLst/>
                <a:latin typeface="Open Sans"/>
              </a:rPr>
              <a:t>Ω</a:t>
            </a:r>
            <a:r>
              <a:rPr lang="en-US" sz="2000" b="1" i="0" dirty="0" smtClean="0">
                <a:solidFill>
                  <a:srgbClr val="0070C0"/>
                </a:solidFill>
                <a:effectLst/>
                <a:latin typeface="Open Sans"/>
              </a:rPr>
              <a:t>)</a:t>
            </a:r>
            <a:endParaRPr lang="el-GR" sz="2000" b="1" i="0" dirty="0">
              <a:solidFill>
                <a:srgbClr val="0070C0"/>
              </a:solidFill>
              <a:effectLst/>
              <a:latin typeface="Open Sans"/>
            </a:endParaRPr>
          </a:p>
        </p:txBody>
      </p:sp>
      <p:sp>
        <p:nvSpPr>
          <p:cNvPr id="2" name="Rectangle 1"/>
          <p:cNvSpPr/>
          <p:nvPr/>
        </p:nvSpPr>
        <p:spPr>
          <a:xfrm>
            <a:off x="3184825" y="2237575"/>
            <a:ext cx="7965514" cy="707886"/>
          </a:xfrm>
          <a:prstGeom prst="rect">
            <a:avLst/>
          </a:prstGeom>
        </p:spPr>
        <p:txBody>
          <a:bodyPr wrap="square">
            <a:spAutoFit/>
          </a:bodyPr>
          <a:lstStyle/>
          <a:p>
            <a:pPr algn="just"/>
            <a:r>
              <a:rPr lang="vi-VN" sz="2000" b="1" dirty="0">
                <a:solidFill>
                  <a:srgbClr val="0070C0"/>
                </a:solidFill>
                <a:latin typeface="Open Sans"/>
              </a:rPr>
              <a:t>a</a:t>
            </a:r>
            <a:r>
              <a:rPr lang="en-US" sz="2000" b="1" dirty="0">
                <a:solidFill>
                  <a:srgbClr val="0070C0"/>
                </a:solidFill>
                <a:latin typeface="Open Sans"/>
              </a:rPr>
              <a:t>/</a:t>
            </a:r>
            <a:r>
              <a:rPr lang="vi-VN" sz="2000" b="1" dirty="0">
                <a:solidFill>
                  <a:srgbClr val="0070C0"/>
                </a:solidFill>
                <a:latin typeface="Open Sans"/>
              </a:rPr>
              <a:t> Cường độ định mức của dòng điện chạy qua dây nung của nồi là:</a:t>
            </a:r>
          </a:p>
        </p:txBody>
      </p:sp>
      <mc:AlternateContent xmlns:mc="http://schemas.openxmlformats.org/markup-compatibility/2006">
        <mc:Choice xmlns:a14="http://schemas.microsoft.com/office/drawing/2010/main" Requires="a14">
          <p:sp>
            <p:nvSpPr>
              <p:cNvPr id="3" name="Rectangle 2"/>
              <p:cNvSpPr/>
              <p:nvPr/>
            </p:nvSpPr>
            <p:spPr>
              <a:xfrm>
                <a:off x="3553012" y="3059960"/>
                <a:ext cx="1881541" cy="513282"/>
              </a:xfrm>
              <a:prstGeom prst="rect">
                <a:avLst/>
              </a:prstGeom>
            </p:spPr>
            <p:txBody>
              <a:bodyPr wrap="none">
                <a:spAutoFit/>
              </a:bodyPr>
              <a:lstStyle/>
              <a:p>
                <a14:m>
                  <m:oMath xmlns:m="http://schemas.openxmlformats.org/officeDocument/2006/math">
                    <m:sSub>
                      <m:sSubPr>
                        <m:ctrlPr>
                          <a:rPr lang="de-DE" altLang="vi-VN" sz="2800" b="1" i="1" dirty="0" smtClean="0">
                            <a:solidFill>
                              <a:srgbClr val="0070C0"/>
                            </a:solidFill>
                            <a:latin typeface="Cambria Math" panose="02040503050406030204" pitchFamily="18" charset="0"/>
                          </a:rPr>
                        </m:ctrlPr>
                      </m:sSubPr>
                      <m:e>
                        <m:r>
                          <m:rPr>
                            <m:nor/>
                          </m:rPr>
                          <a:rPr lang="de-DE" altLang="vi-VN" sz="2800" b="1" dirty="0">
                            <a:solidFill>
                              <a:srgbClr val="0070C0"/>
                            </a:solidFill>
                            <a:latin typeface=".VnCommercial ScriptH" panose="020B7200000000000000" pitchFamily="34" charset="0"/>
                          </a:rPr>
                          <m:t>P</m:t>
                        </m:r>
                      </m:e>
                      <m:sub>
                        <m:r>
                          <a:rPr lang="en-US" altLang="vi-VN" sz="2800" b="1" i="1" dirty="0">
                            <a:solidFill>
                              <a:srgbClr val="0070C0"/>
                            </a:solidFill>
                            <a:latin typeface="Cambria Math" panose="02040503050406030204" pitchFamily="18" charset="0"/>
                          </a:rPr>
                          <m:t>đ</m:t>
                        </m:r>
                        <m:r>
                          <a:rPr lang="en-US" altLang="vi-VN" sz="2800" b="1" i="1" dirty="0">
                            <a:solidFill>
                              <a:srgbClr val="0070C0"/>
                            </a:solidFill>
                            <a:latin typeface="Cambria Math" panose="02040503050406030204" pitchFamily="18" charset="0"/>
                          </a:rPr>
                          <m:t>𝒎</m:t>
                        </m:r>
                      </m:sub>
                    </m:sSub>
                  </m:oMath>
                </a14:m>
                <a:r>
                  <a:rPr lang="vi-VN" sz="2000" b="1" dirty="0" smtClean="0">
                    <a:solidFill>
                      <a:srgbClr val="0070C0"/>
                    </a:solidFill>
                    <a:latin typeface="Open Sans"/>
                  </a:rPr>
                  <a:t>=</a:t>
                </a:r>
                <a:r>
                  <a:rPr lang="en-US" sz="2000" b="1" dirty="0">
                    <a:solidFill>
                      <a:srgbClr val="0070C0"/>
                    </a:solidFill>
                  </a:rPr>
                  <a:t> </a:t>
                </a:r>
                <a14:m>
                  <m:oMath xmlns:m="http://schemas.openxmlformats.org/officeDocument/2006/math">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𝑼</m:t>
                        </m:r>
                      </m:e>
                      <m:sub>
                        <m:r>
                          <a:rPr lang="en-US" sz="2000" b="1" i="1" smtClean="0">
                            <a:solidFill>
                              <a:srgbClr val="0070C0"/>
                            </a:solidFill>
                            <a:latin typeface="Cambria Math" panose="02040503050406030204" pitchFamily="18" charset="0"/>
                          </a:rPr>
                          <m:t>đ</m:t>
                        </m:r>
                        <m:r>
                          <a:rPr lang="en-US" sz="2000" b="1" i="1" smtClean="0">
                            <a:solidFill>
                              <a:srgbClr val="0070C0"/>
                            </a:solidFill>
                            <a:latin typeface="Cambria Math" panose="02040503050406030204" pitchFamily="18" charset="0"/>
                          </a:rPr>
                          <m:t>𝒎</m:t>
                        </m:r>
                      </m:sub>
                    </m:sSub>
                    <m:r>
                      <a:rPr lang="en-US" sz="2000" b="1" i="1" smtClean="0">
                        <a:solidFill>
                          <a:srgbClr val="0070C0"/>
                        </a:solidFill>
                        <a:latin typeface="Cambria Math" panose="02040503050406030204" pitchFamily="18" charset="0"/>
                      </a:rPr>
                      <m:t> </m:t>
                    </m:r>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𝑰</m:t>
                        </m:r>
                      </m:e>
                      <m:sub>
                        <m:r>
                          <a:rPr lang="en-US" sz="2000" b="1" i="1" smtClean="0">
                            <a:solidFill>
                              <a:srgbClr val="0070C0"/>
                            </a:solidFill>
                            <a:latin typeface="Cambria Math" panose="02040503050406030204" pitchFamily="18" charset="0"/>
                          </a:rPr>
                          <m:t>đ</m:t>
                        </m:r>
                        <m:r>
                          <a:rPr lang="en-US" sz="2000" b="1" i="1" smtClean="0">
                            <a:solidFill>
                              <a:srgbClr val="0070C0"/>
                            </a:solidFill>
                            <a:latin typeface="Cambria Math" panose="02040503050406030204" pitchFamily="18" charset="0"/>
                          </a:rPr>
                          <m:t>𝒎</m:t>
                        </m:r>
                      </m:sub>
                    </m:sSub>
                  </m:oMath>
                </a14:m>
                <a:endParaRPr lang="vi-VN" sz="2000" b="1" dirty="0">
                  <a:solidFill>
                    <a:srgbClr val="0070C0"/>
                  </a:solidFill>
                </a:endParaRPr>
              </a:p>
            </p:txBody>
          </p:sp>
        </mc:Choice>
        <mc:Fallback>
          <p:sp>
            <p:nvSpPr>
              <p:cNvPr id="3" name="Rectangle 2"/>
              <p:cNvSpPr>
                <a:spLocks noRot="1" noChangeAspect="1" noMove="1" noResize="1" noEditPoints="1" noAdjustHandles="1" noChangeArrowheads="1" noChangeShapeType="1" noTextEdit="1"/>
              </p:cNvSpPr>
              <p:nvPr/>
            </p:nvSpPr>
            <p:spPr>
              <a:xfrm>
                <a:off x="3553012" y="3059960"/>
                <a:ext cx="1881541" cy="513282"/>
              </a:xfrm>
              <a:prstGeom prst="rect">
                <a:avLst/>
              </a:prstGeom>
              <a:blipFill>
                <a:blip r:embed="rId2"/>
                <a:stretch>
                  <a:fillRect b="-16667"/>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5428257" y="2928835"/>
                <a:ext cx="1685718" cy="775469"/>
              </a:xfrm>
              <a:prstGeom prst="rect">
                <a:avLst/>
              </a:prstGeom>
            </p:spPr>
            <p:txBody>
              <a:bodyPr wrap="none">
                <a:spAutoFit/>
              </a:bodyPr>
              <a:lstStyle/>
              <a:p>
                <a:r>
                  <a:rPr lang="vi-VN" sz="2000" b="1" dirty="0" smtClean="0">
                    <a:solidFill>
                      <a:srgbClr val="0070C0"/>
                    </a:solidFill>
                    <a:latin typeface="Open Sans"/>
                  </a:rPr>
                  <a:t>⇒ </a:t>
                </a:r>
                <a14:m>
                  <m:oMath xmlns:m="http://schemas.openxmlformats.org/officeDocument/2006/math">
                    <m:sSub>
                      <m:sSubPr>
                        <m:ctrlPr>
                          <a:rPr lang="vi-VN"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𝑰</m:t>
                        </m:r>
                      </m:e>
                      <m:sub>
                        <m:r>
                          <a:rPr lang="en-US" sz="2000" b="1" i="1" smtClean="0">
                            <a:solidFill>
                              <a:srgbClr val="0070C0"/>
                            </a:solidFill>
                            <a:latin typeface="Cambria Math" panose="02040503050406030204" pitchFamily="18" charset="0"/>
                          </a:rPr>
                          <m:t>đ</m:t>
                        </m:r>
                        <m:r>
                          <a:rPr lang="en-US" sz="2000" b="1" i="1" smtClean="0">
                            <a:solidFill>
                              <a:srgbClr val="0070C0"/>
                            </a:solidFill>
                            <a:latin typeface="Cambria Math" panose="02040503050406030204" pitchFamily="18" charset="0"/>
                          </a:rPr>
                          <m:t>𝒎</m:t>
                        </m:r>
                      </m:sub>
                    </m:sSub>
                  </m:oMath>
                </a14:m>
                <a:r>
                  <a:rPr lang="vi-VN" sz="2000" b="1" dirty="0" smtClean="0">
                    <a:solidFill>
                      <a:srgbClr val="0070C0"/>
                    </a:solidFill>
                    <a:latin typeface="Open Sans"/>
                  </a:rPr>
                  <a:t> = </a:t>
                </a:r>
                <a14:m>
                  <m:oMath xmlns:m="http://schemas.openxmlformats.org/officeDocument/2006/math">
                    <m:f>
                      <m:fPr>
                        <m:ctrlPr>
                          <a:rPr lang="vi-VN" sz="2800" b="1" i="1">
                            <a:solidFill>
                              <a:srgbClr val="0070C0"/>
                            </a:solidFill>
                            <a:latin typeface="Cambria Math" panose="02040503050406030204" pitchFamily="18" charset="0"/>
                          </a:rPr>
                        </m:ctrlPr>
                      </m:fPr>
                      <m:num>
                        <m:sSub>
                          <m:sSubPr>
                            <m:ctrlPr>
                              <a:rPr lang="de-DE" altLang="vi-VN" sz="2800" b="1" i="1" dirty="0" smtClean="0">
                                <a:solidFill>
                                  <a:srgbClr val="0070C0"/>
                                </a:solidFill>
                                <a:latin typeface="Cambria Math" panose="02040503050406030204" pitchFamily="18" charset="0"/>
                              </a:rPr>
                            </m:ctrlPr>
                          </m:sSubPr>
                          <m:e>
                            <m:r>
                              <m:rPr>
                                <m:nor/>
                              </m:rPr>
                              <a:rPr lang="de-DE" altLang="vi-VN" sz="2800" b="1" dirty="0">
                                <a:solidFill>
                                  <a:srgbClr val="0070C0"/>
                                </a:solidFill>
                                <a:latin typeface=".VnCommercial ScriptH" panose="020B7200000000000000" pitchFamily="34" charset="0"/>
                              </a:rPr>
                              <m:t>P</m:t>
                            </m:r>
                          </m:e>
                          <m:sub>
                            <m:r>
                              <a:rPr lang="en-US" altLang="vi-VN" sz="2800" b="1" i="1" dirty="0" smtClean="0">
                                <a:solidFill>
                                  <a:srgbClr val="0070C0"/>
                                </a:solidFill>
                                <a:latin typeface="Cambria Math" panose="02040503050406030204" pitchFamily="18" charset="0"/>
                              </a:rPr>
                              <m:t>đ</m:t>
                            </m:r>
                            <m:r>
                              <a:rPr lang="en-US" altLang="vi-VN" sz="2800" b="1" i="1" dirty="0" smtClean="0">
                                <a:solidFill>
                                  <a:srgbClr val="0070C0"/>
                                </a:solidFill>
                                <a:latin typeface="Cambria Math" panose="02040503050406030204" pitchFamily="18" charset="0"/>
                              </a:rPr>
                              <m:t>𝒎</m:t>
                            </m:r>
                          </m:sub>
                        </m:sSub>
                      </m:num>
                      <m:den>
                        <m:sSub>
                          <m:sSubPr>
                            <m:ctrlPr>
                              <a:rPr lang="en-US" sz="2800" b="1" i="1" smtClean="0">
                                <a:solidFill>
                                  <a:srgbClr val="0070C0"/>
                                </a:solidFill>
                                <a:latin typeface="Cambria Math" panose="02040503050406030204" pitchFamily="18" charset="0"/>
                              </a:rPr>
                            </m:ctrlPr>
                          </m:sSubPr>
                          <m:e>
                            <m:r>
                              <a:rPr lang="en-US" sz="2800" b="1" i="1" smtClean="0">
                                <a:solidFill>
                                  <a:srgbClr val="0070C0"/>
                                </a:solidFill>
                                <a:latin typeface="Cambria Math" panose="02040503050406030204" pitchFamily="18" charset="0"/>
                              </a:rPr>
                              <m:t>𝑼</m:t>
                            </m:r>
                          </m:e>
                          <m:sub>
                            <m:r>
                              <a:rPr lang="en-US" sz="2800" b="1" i="1" smtClean="0">
                                <a:solidFill>
                                  <a:srgbClr val="0070C0"/>
                                </a:solidFill>
                                <a:latin typeface="Cambria Math" panose="02040503050406030204" pitchFamily="18" charset="0"/>
                              </a:rPr>
                              <m:t>đ</m:t>
                            </m:r>
                            <m:r>
                              <a:rPr lang="en-US" sz="2800" b="1" i="1" smtClean="0">
                                <a:solidFill>
                                  <a:srgbClr val="0070C0"/>
                                </a:solidFill>
                                <a:latin typeface="Cambria Math" panose="02040503050406030204" pitchFamily="18" charset="0"/>
                              </a:rPr>
                              <m:t>𝒎</m:t>
                            </m:r>
                          </m:sub>
                        </m:sSub>
                      </m:den>
                    </m:f>
                  </m:oMath>
                </a14:m>
                <a:endParaRPr lang="vi-VN" sz="2000" b="1" dirty="0">
                  <a:solidFill>
                    <a:srgbClr val="0070C0"/>
                  </a:solidFill>
                </a:endParaRPr>
              </a:p>
            </p:txBody>
          </p:sp>
        </mc:Choice>
        <mc:Fallback>
          <p:sp>
            <p:nvSpPr>
              <p:cNvPr id="7" name="Rectangle 6"/>
              <p:cNvSpPr>
                <a:spLocks noRot="1" noChangeAspect="1" noMove="1" noResize="1" noEditPoints="1" noAdjustHandles="1" noChangeArrowheads="1" noChangeShapeType="1" noTextEdit="1"/>
              </p:cNvSpPr>
              <p:nvPr/>
            </p:nvSpPr>
            <p:spPr>
              <a:xfrm>
                <a:off x="5428257" y="2928835"/>
                <a:ext cx="1685718" cy="775469"/>
              </a:xfrm>
              <a:prstGeom prst="rect">
                <a:avLst/>
              </a:prstGeom>
              <a:blipFill>
                <a:blip r:embed="rId3"/>
                <a:stretch>
                  <a:fillRect l="-361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6990013" y="2938420"/>
                <a:ext cx="805029" cy="721031"/>
              </a:xfrm>
              <a:prstGeom prst="rect">
                <a:avLst/>
              </a:prstGeom>
            </p:spPr>
            <p:txBody>
              <a:bodyPr wrap="square">
                <a:spAutoFit/>
              </a:bodyPr>
              <a:lstStyle/>
              <a:p>
                <a:r>
                  <a:rPr lang="vi-VN" sz="2000" b="1" dirty="0" smtClean="0">
                    <a:solidFill>
                      <a:srgbClr val="0070C0"/>
                    </a:solidFill>
                    <a:latin typeface="Open Sans"/>
                  </a:rPr>
                  <a:t>=</a:t>
                </a:r>
                <a14:m>
                  <m:oMath xmlns:m="http://schemas.openxmlformats.org/officeDocument/2006/math">
                    <m:f>
                      <m:fPr>
                        <m:ctrlPr>
                          <a:rPr lang="vi-VN" sz="2800" b="1" i="1">
                            <a:solidFill>
                              <a:srgbClr val="0070C0"/>
                            </a:solidFill>
                            <a:latin typeface="Cambria Math" panose="02040503050406030204" pitchFamily="18" charset="0"/>
                          </a:rPr>
                        </m:ctrlPr>
                      </m:fPr>
                      <m:num>
                        <m:r>
                          <a:rPr lang="en-US" sz="2800" b="1" i="1" smtClean="0">
                            <a:solidFill>
                              <a:srgbClr val="0070C0"/>
                            </a:solidFill>
                            <a:latin typeface="Cambria Math" panose="02040503050406030204" pitchFamily="18" charset="0"/>
                          </a:rPr>
                          <m:t>𝟓𝟐𝟖</m:t>
                        </m:r>
                      </m:num>
                      <m:den>
                        <m:r>
                          <a:rPr lang="en-US" sz="2800" b="1" i="1">
                            <a:solidFill>
                              <a:srgbClr val="0070C0"/>
                            </a:solidFill>
                            <a:latin typeface="Cambria Math" panose="02040503050406030204" pitchFamily="18" charset="0"/>
                          </a:rPr>
                          <m:t>𝟐</m:t>
                        </m:r>
                        <m:r>
                          <a:rPr lang="en-US" sz="2800" b="1" i="1" smtClean="0">
                            <a:solidFill>
                              <a:srgbClr val="0070C0"/>
                            </a:solidFill>
                            <a:latin typeface="Cambria Math" panose="02040503050406030204" pitchFamily="18" charset="0"/>
                          </a:rPr>
                          <m:t>𝟐𝟎</m:t>
                        </m:r>
                      </m:den>
                    </m:f>
                  </m:oMath>
                </a14:m>
                <a:endParaRPr lang="vi-VN" sz="2800" b="1" dirty="0">
                  <a:solidFill>
                    <a:srgbClr val="0070C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6990013" y="2938420"/>
                <a:ext cx="805029" cy="721031"/>
              </a:xfrm>
              <a:prstGeom prst="rect">
                <a:avLst/>
              </a:prstGeom>
              <a:blipFill>
                <a:blip r:embed="rId4"/>
                <a:stretch>
                  <a:fillRect l="-8333"/>
                </a:stretch>
              </a:blipFill>
            </p:spPr>
            <p:txBody>
              <a:bodyPr/>
              <a:lstStyle/>
              <a:p>
                <a:r>
                  <a:rPr lang="vi-VN">
                    <a:noFill/>
                  </a:rPr>
                  <a:t> </a:t>
                </a:r>
              </a:p>
            </p:txBody>
          </p:sp>
        </mc:Fallback>
      </mc:AlternateContent>
      <p:sp>
        <p:nvSpPr>
          <p:cNvPr id="9" name="Rectangle 8"/>
          <p:cNvSpPr/>
          <p:nvPr/>
        </p:nvSpPr>
        <p:spPr>
          <a:xfrm>
            <a:off x="7795042" y="3116514"/>
            <a:ext cx="1116011" cy="400110"/>
          </a:xfrm>
          <a:prstGeom prst="rect">
            <a:avLst/>
          </a:prstGeom>
        </p:spPr>
        <p:txBody>
          <a:bodyPr wrap="none">
            <a:spAutoFit/>
          </a:bodyPr>
          <a:lstStyle/>
          <a:p>
            <a:pPr algn="just"/>
            <a:r>
              <a:rPr lang="vi-VN" sz="2000" b="1" dirty="0">
                <a:solidFill>
                  <a:srgbClr val="0070C0"/>
                </a:solidFill>
                <a:latin typeface="Open Sans"/>
              </a:rPr>
              <a:t>= </a:t>
            </a:r>
            <a:r>
              <a:rPr lang="vi-VN" sz="2000" b="1" dirty="0" smtClean="0">
                <a:solidFill>
                  <a:srgbClr val="0070C0"/>
                </a:solidFill>
                <a:latin typeface="Open Sans"/>
              </a:rPr>
              <a:t>2,4</a:t>
            </a:r>
            <a:r>
              <a:rPr lang="en-US" sz="2000" b="1" dirty="0" smtClean="0">
                <a:solidFill>
                  <a:srgbClr val="0070C0"/>
                </a:solidFill>
                <a:latin typeface="Open Sans"/>
              </a:rPr>
              <a:t>(</a:t>
            </a:r>
            <a:r>
              <a:rPr lang="vi-VN" sz="2000" b="1" dirty="0" smtClean="0">
                <a:solidFill>
                  <a:srgbClr val="0070C0"/>
                </a:solidFill>
                <a:latin typeface="Open Sans"/>
              </a:rPr>
              <a:t>A</a:t>
            </a:r>
            <a:r>
              <a:rPr lang="en-US" sz="2000" b="1" dirty="0" smtClean="0">
                <a:solidFill>
                  <a:srgbClr val="0070C0"/>
                </a:solidFill>
                <a:latin typeface="Open Sans"/>
              </a:rPr>
              <a:t>)</a:t>
            </a:r>
            <a:endParaRPr lang="vi-VN" sz="2000" b="1" dirty="0">
              <a:solidFill>
                <a:srgbClr val="0070C0"/>
              </a:solidFill>
              <a:latin typeface="Open Sans"/>
            </a:endParaRPr>
          </a:p>
        </p:txBody>
      </p:sp>
      <p:sp>
        <p:nvSpPr>
          <p:cNvPr id="10" name="Rectangle 9"/>
          <p:cNvSpPr/>
          <p:nvPr/>
        </p:nvSpPr>
        <p:spPr>
          <a:xfrm>
            <a:off x="3100413" y="3992119"/>
            <a:ext cx="8134338" cy="400110"/>
          </a:xfrm>
          <a:prstGeom prst="rect">
            <a:avLst/>
          </a:prstGeom>
        </p:spPr>
        <p:txBody>
          <a:bodyPr wrap="square">
            <a:spAutoFit/>
          </a:bodyPr>
          <a:lstStyle/>
          <a:p>
            <a:pPr algn="just"/>
            <a:r>
              <a:rPr lang="en-US" sz="2000" b="1" dirty="0" smtClean="0">
                <a:solidFill>
                  <a:srgbClr val="0070C0"/>
                </a:solidFill>
                <a:latin typeface="Open Sans"/>
              </a:rPr>
              <a:t>b/ </a:t>
            </a:r>
            <a:r>
              <a:rPr lang="vi-VN" sz="2000" b="1" dirty="0" smtClean="0">
                <a:solidFill>
                  <a:srgbClr val="0070C0"/>
                </a:solidFill>
                <a:latin typeface="Open Sans"/>
              </a:rPr>
              <a:t>Điện </a:t>
            </a:r>
            <a:r>
              <a:rPr lang="vi-VN" sz="2000" b="1" dirty="0">
                <a:solidFill>
                  <a:srgbClr val="0070C0"/>
                </a:solidFill>
                <a:latin typeface="Open Sans"/>
              </a:rPr>
              <a:t>trở của dây nung khi </a:t>
            </a:r>
            <a:r>
              <a:rPr lang="en-US" sz="2000" b="1" dirty="0" smtClean="0">
                <a:solidFill>
                  <a:srgbClr val="0070C0"/>
                </a:solidFill>
                <a:latin typeface="Open Sans"/>
              </a:rPr>
              <a:t>nồi hoạt động bình thường </a:t>
            </a:r>
            <a:r>
              <a:rPr lang="vi-VN" sz="2000" b="1" dirty="0" smtClean="0">
                <a:solidFill>
                  <a:srgbClr val="0070C0"/>
                </a:solidFill>
                <a:latin typeface="Open Sans"/>
              </a:rPr>
              <a:t> </a:t>
            </a:r>
            <a:r>
              <a:rPr lang="vi-VN" sz="2000" b="1" dirty="0" smtClean="0">
                <a:solidFill>
                  <a:srgbClr val="0070C0"/>
                </a:solidFill>
                <a:latin typeface="Open Sans"/>
              </a:rPr>
              <a:t>là:</a:t>
            </a:r>
            <a:endParaRPr lang="vi-VN" sz="2000" b="1" dirty="0">
              <a:solidFill>
                <a:srgbClr val="0070C0"/>
              </a:solidFill>
              <a:latin typeface="Open Sans"/>
            </a:endParaRPr>
          </a:p>
        </p:txBody>
      </p:sp>
      <mc:AlternateContent xmlns:mc="http://schemas.openxmlformats.org/markup-compatibility/2006">
        <mc:Choice xmlns:a14="http://schemas.microsoft.com/office/drawing/2010/main" Requires="a14">
          <p:sp>
            <p:nvSpPr>
              <p:cNvPr id="11" name="Rectangle 10"/>
              <p:cNvSpPr/>
              <p:nvPr/>
            </p:nvSpPr>
            <p:spPr>
              <a:xfrm>
                <a:off x="3648922" y="4522144"/>
                <a:ext cx="1272721" cy="765209"/>
              </a:xfrm>
              <a:prstGeom prst="rect">
                <a:avLst/>
              </a:prstGeom>
            </p:spPr>
            <p:txBody>
              <a:bodyPr wrap="none">
                <a:spAutoFit/>
              </a:bodyPr>
              <a:lstStyle/>
              <a:p>
                <a:r>
                  <a:rPr lang="vi-VN" sz="2000" b="1" dirty="0" smtClean="0">
                    <a:solidFill>
                      <a:srgbClr val="0070C0"/>
                    </a:solidFill>
                    <a:latin typeface="Open Sans"/>
                  </a:rPr>
                  <a:t>R </a:t>
                </a:r>
                <a:r>
                  <a:rPr lang="vi-VN" sz="2800" b="1" dirty="0" smtClean="0">
                    <a:solidFill>
                      <a:srgbClr val="0070C0"/>
                    </a:solidFill>
                    <a:latin typeface="Open Sans"/>
                  </a:rPr>
                  <a:t>= </a:t>
                </a:r>
                <a14:m>
                  <m:oMath xmlns:m="http://schemas.openxmlformats.org/officeDocument/2006/math">
                    <m:f>
                      <m:fPr>
                        <m:ctrlPr>
                          <a:rPr lang="vi-VN" sz="2800" b="1" i="1" smtClean="0">
                            <a:solidFill>
                              <a:srgbClr val="0070C0"/>
                            </a:solidFill>
                            <a:latin typeface="Cambria Math" panose="02040503050406030204" pitchFamily="18" charset="0"/>
                          </a:rPr>
                        </m:ctrlPr>
                      </m:fPr>
                      <m:num>
                        <m:sSub>
                          <m:sSubPr>
                            <m:ctrlPr>
                              <a:rPr lang="en-US" sz="2800" b="1" i="1">
                                <a:solidFill>
                                  <a:srgbClr val="0070C0"/>
                                </a:solidFill>
                                <a:latin typeface="Cambria Math" panose="02040503050406030204" pitchFamily="18" charset="0"/>
                              </a:rPr>
                            </m:ctrlPr>
                          </m:sSubPr>
                          <m:e>
                            <m:r>
                              <a:rPr lang="en-US" sz="2800" b="1" i="1">
                                <a:solidFill>
                                  <a:srgbClr val="0070C0"/>
                                </a:solidFill>
                                <a:latin typeface="Cambria Math" panose="02040503050406030204" pitchFamily="18" charset="0"/>
                              </a:rPr>
                              <m:t>𝑼</m:t>
                            </m:r>
                          </m:e>
                          <m:sub>
                            <m:r>
                              <a:rPr lang="en-US" sz="2800" b="1" i="1">
                                <a:solidFill>
                                  <a:srgbClr val="0070C0"/>
                                </a:solidFill>
                                <a:latin typeface="Cambria Math" panose="02040503050406030204" pitchFamily="18" charset="0"/>
                              </a:rPr>
                              <m:t>đ</m:t>
                            </m:r>
                            <m:r>
                              <a:rPr lang="en-US" sz="2800" b="1" i="1">
                                <a:solidFill>
                                  <a:srgbClr val="0070C0"/>
                                </a:solidFill>
                                <a:latin typeface="Cambria Math" panose="02040503050406030204" pitchFamily="18" charset="0"/>
                              </a:rPr>
                              <m:t>𝒎</m:t>
                            </m:r>
                          </m:sub>
                        </m:sSub>
                      </m:num>
                      <m:den>
                        <m:sSub>
                          <m:sSubPr>
                            <m:ctrlPr>
                              <a:rPr lang="en-US" sz="2800" b="1" i="1">
                                <a:solidFill>
                                  <a:srgbClr val="0070C0"/>
                                </a:solidFill>
                                <a:latin typeface="Cambria Math" panose="02040503050406030204" pitchFamily="18" charset="0"/>
                              </a:rPr>
                            </m:ctrlPr>
                          </m:sSubPr>
                          <m:e>
                            <m:r>
                              <a:rPr lang="en-US" sz="2800" b="1" i="1">
                                <a:solidFill>
                                  <a:srgbClr val="0070C0"/>
                                </a:solidFill>
                                <a:latin typeface="Cambria Math" panose="02040503050406030204" pitchFamily="18" charset="0"/>
                              </a:rPr>
                              <m:t>𝑰</m:t>
                            </m:r>
                          </m:e>
                          <m:sub>
                            <m:r>
                              <a:rPr lang="en-US" sz="2800" b="1" i="1">
                                <a:solidFill>
                                  <a:srgbClr val="0070C0"/>
                                </a:solidFill>
                                <a:latin typeface="Cambria Math" panose="02040503050406030204" pitchFamily="18" charset="0"/>
                              </a:rPr>
                              <m:t>đ</m:t>
                            </m:r>
                            <m:r>
                              <a:rPr lang="en-US" sz="2800" b="1" i="1">
                                <a:solidFill>
                                  <a:srgbClr val="0070C0"/>
                                </a:solidFill>
                                <a:latin typeface="Cambria Math" panose="02040503050406030204" pitchFamily="18" charset="0"/>
                              </a:rPr>
                              <m:t>𝒎</m:t>
                            </m:r>
                          </m:sub>
                        </m:sSub>
                      </m:den>
                    </m:f>
                  </m:oMath>
                </a14:m>
                <a:endParaRPr lang="vi-VN" sz="2800" b="1" dirty="0">
                  <a:solidFill>
                    <a:srgbClr val="0070C0"/>
                  </a:solidFill>
                </a:endParaRPr>
              </a:p>
            </p:txBody>
          </p:sp>
        </mc:Choice>
        <mc:Fallback>
          <p:sp>
            <p:nvSpPr>
              <p:cNvPr id="11" name="Rectangle 10"/>
              <p:cNvSpPr>
                <a:spLocks noRot="1" noChangeAspect="1" noMove="1" noResize="1" noEditPoints="1" noAdjustHandles="1" noChangeArrowheads="1" noChangeShapeType="1" noTextEdit="1"/>
              </p:cNvSpPr>
              <p:nvPr/>
            </p:nvSpPr>
            <p:spPr>
              <a:xfrm>
                <a:off x="3648922" y="4522144"/>
                <a:ext cx="1272721" cy="765209"/>
              </a:xfrm>
              <a:prstGeom prst="rect">
                <a:avLst/>
              </a:prstGeom>
              <a:blipFill>
                <a:blip r:embed="rId5"/>
                <a:stretch>
                  <a:fillRect l="-5288" b="-1600"/>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2" name="Rectangle 11"/>
              <p:cNvSpPr/>
              <p:nvPr/>
            </p:nvSpPr>
            <p:spPr>
              <a:xfrm>
                <a:off x="4764248" y="4539391"/>
                <a:ext cx="1016625" cy="747962"/>
              </a:xfrm>
              <a:prstGeom prst="rect">
                <a:avLst/>
              </a:prstGeom>
            </p:spPr>
            <p:txBody>
              <a:bodyPr wrap="none">
                <a:spAutoFit/>
              </a:bodyPr>
              <a:lstStyle/>
              <a:p>
                <a:r>
                  <a:rPr lang="vi-VN" sz="2000" b="1" dirty="0" smtClean="0">
                    <a:solidFill>
                      <a:srgbClr val="0070C0"/>
                    </a:solidFill>
                    <a:latin typeface="Open Sans"/>
                  </a:rPr>
                  <a:t>=</a:t>
                </a:r>
                <a:r>
                  <a:rPr lang="en-US" sz="2000" b="1" dirty="0" smtClean="0">
                    <a:solidFill>
                      <a:srgbClr val="0070C0"/>
                    </a:solidFill>
                    <a:latin typeface="Open Sans"/>
                  </a:rPr>
                  <a:t> </a:t>
                </a:r>
                <a14:m>
                  <m:oMath xmlns:m="http://schemas.openxmlformats.org/officeDocument/2006/math">
                    <m:f>
                      <m:fPr>
                        <m:ctrlPr>
                          <a:rPr lang="vi-VN" sz="2800" b="1" i="1" smtClean="0">
                            <a:solidFill>
                              <a:srgbClr val="0070C0"/>
                            </a:solidFill>
                            <a:latin typeface="Cambria Math" panose="02040503050406030204" pitchFamily="18" charset="0"/>
                          </a:rPr>
                        </m:ctrlPr>
                      </m:fPr>
                      <m:num>
                        <m:r>
                          <a:rPr lang="en-US" sz="2800" b="1" i="1" smtClean="0">
                            <a:solidFill>
                              <a:srgbClr val="0070C0"/>
                            </a:solidFill>
                            <a:latin typeface="Cambria Math" panose="02040503050406030204" pitchFamily="18" charset="0"/>
                          </a:rPr>
                          <m:t>𝟐𝟐𝟎</m:t>
                        </m:r>
                      </m:num>
                      <m:den>
                        <m:r>
                          <a:rPr lang="en-US" sz="2800" b="1" i="1" smtClean="0">
                            <a:solidFill>
                              <a:srgbClr val="0070C0"/>
                            </a:solidFill>
                            <a:latin typeface="Cambria Math" panose="02040503050406030204" pitchFamily="18" charset="0"/>
                          </a:rPr>
                          <m:t>𝟐</m:t>
                        </m:r>
                        <m:r>
                          <a:rPr lang="en-US" sz="2800" b="1" i="1" smtClean="0">
                            <a:solidFill>
                              <a:srgbClr val="0070C0"/>
                            </a:solidFill>
                            <a:latin typeface="Cambria Math" panose="02040503050406030204" pitchFamily="18" charset="0"/>
                          </a:rPr>
                          <m:t>,</m:t>
                        </m:r>
                        <m:r>
                          <a:rPr lang="en-US" sz="2800" b="1" i="1" smtClean="0">
                            <a:solidFill>
                              <a:srgbClr val="0070C0"/>
                            </a:solidFill>
                            <a:latin typeface="Cambria Math" panose="02040503050406030204" pitchFamily="18" charset="0"/>
                          </a:rPr>
                          <m:t>𝟒</m:t>
                        </m:r>
                      </m:den>
                    </m:f>
                  </m:oMath>
                </a14:m>
                <a:r>
                  <a:rPr lang="vi-VN" sz="2000" b="1" dirty="0" smtClean="0">
                    <a:solidFill>
                      <a:srgbClr val="0070C0"/>
                    </a:solidFill>
                    <a:latin typeface="Open Sans"/>
                  </a:rPr>
                  <a:t>  </a:t>
                </a:r>
                <a:endParaRPr lang="vi-VN" sz="2000" b="1" dirty="0">
                  <a:solidFill>
                    <a:srgbClr val="0070C0"/>
                  </a:solidFill>
                </a:endParaRPr>
              </a:p>
            </p:txBody>
          </p:sp>
        </mc:Choice>
        <mc:Fallback>
          <p:sp>
            <p:nvSpPr>
              <p:cNvPr id="12" name="Rectangle 11"/>
              <p:cNvSpPr>
                <a:spLocks noRot="1" noChangeAspect="1" noMove="1" noResize="1" noEditPoints="1" noAdjustHandles="1" noChangeArrowheads="1" noChangeShapeType="1" noTextEdit="1"/>
              </p:cNvSpPr>
              <p:nvPr/>
            </p:nvSpPr>
            <p:spPr>
              <a:xfrm>
                <a:off x="4764248" y="4539391"/>
                <a:ext cx="1016625" cy="747962"/>
              </a:xfrm>
              <a:prstGeom prst="rect">
                <a:avLst/>
              </a:prstGeom>
              <a:blipFill>
                <a:blip r:embed="rId6"/>
                <a:stretch>
                  <a:fillRect l="-6627"/>
                </a:stretch>
              </a:blipFill>
            </p:spPr>
            <p:txBody>
              <a:bodyPr/>
              <a:lstStyle/>
              <a:p>
                <a:r>
                  <a:rPr lang="vi-VN">
                    <a:noFill/>
                  </a:rPr>
                  <a:t> </a:t>
                </a:r>
              </a:p>
            </p:txBody>
          </p:sp>
        </mc:Fallback>
      </mc:AlternateContent>
      <p:sp>
        <p:nvSpPr>
          <p:cNvPr id="18"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7537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926853" y="546290"/>
            <a:ext cx="1052830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2000" b="1" u="sng" dirty="0" err="1">
                <a:solidFill>
                  <a:srgbClr val="FF0000"/>
                </a:solidFill>
              </a:rPr>
              <a:t>Bài</a:t>
            </a:r>
            <a:r>
              <a:rPr lang="en-US" sz="2000" b="1" u="sng" dirty="0">
                <a:solidFill>
                  <a:srgbClr val="FF0000"/>
                </a:solidFill>
              </a:rPr>
              <a:t> </a:t>
            </a:r>
            <a:r>
              <a:rPr lang="en-US" sz="2000" b="1" u="sng" dirty="0" smtClean="0">
                <a:solidFill>
                  <a:srgbClr val="FF0000"/>
                </a:solidFill>
              </a:rPr>
              <a:t>12.6:</a:t>
            </a:r>
            <a:r>
              <a:rPr lang="en-US" sz="2000" b="1" dirty="0"/>
              <a:t> </a:t>
            </a:r>
            <a:r>
              <a:rPr lang="en-US" sz="2000" b="1" dirty="0" err="1"/>
              <a:t>Mắc</a:t>
            </a:r>
            <a:r>
              <a:rPr lang="en-US" sz="2000" b="1" dirty="0"/>
              <a:t> </a:t>
            </a:r>
            <a:r>
              <a:rPr lang="en-US" sz="2000" b="1" dirty="0" err="1"/>
              <a:t>một</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dây</a:t>
            </a:r>
            <a:r>
              <a:rPr lang="en-US" sz="2000" b="1" dirty="0"/>
              <a:t> </a:t>
            </a:r>
            <a:r>
              <a:rPr lang="en-US" sz="2000" b="1" dirty="0" err="1"/>
              <a:t>tóc</a:t>
            </a:r>
            <a:r>
              <a:rPr lang="en-US" sz="2000" b="1" dirty="0"/>
              <a:t> </a:t>
            </a:r>
            <a:r>
              <a:rPr lang="en-US" sz="2000" b="1" dirty="0" err="1"/>
              <a:t>có</a:t>
            </a:r>
            <a:r>
              <a:rPr lang="en-US" sz="2000" b="1" dirty="0"/>
              <a:t> </a:t>
            </a:r>
            <a:r>
              <a:rPr lang="en-US" sz="2000" b="1" dirty="0" err="1"/>
              <a:t>ghi</a:t>
            </a:r>
            <a:r>
              <a:rPr lang="en-US" sz="2000" b="1" dirty="0"/>
              <a:t> 220V – 60W </a:t>
            </a:r>
            <a:r>
              <a:rPr lang="en-US" sz="2000" b="1" dirty="0" err="1"/>
              <a:t>vào</a:t>
            </a:r>
            <a:r>
              <a:rPr lang="en-US" sz="2000" b="1" dirty="0"/>
              <a:t> ổ </a:t>
            </a:r>
            <a:r>
              <a:rPr lang="en-US" sz="2000" b="1" dirty="0" err="1"/>
              <a:t>lấy</a:t>
            </a:r>
            <a:r>
              <a:rPr lang="en-US" sz="2000" b="1" dirty="0"/>
              <a:t> </a:t>
            </a:r>
            <a:r>
              <a:rPr lang="en-US" sz="2000" b="1" dirty="0" err="1"/>
              <a:t>điện</a:t>
            </a:r>
            <a:r>
              <a:rPr lang="en-US" sz="2000" b="1" dirty="0"/>
              <a:t> </a:t>
            </a:r>
            <a:r>
              <a:rPr lang="en-US" sz="2000" b="1" dirty="0" err="1"/>
              <a:t>có</a:t>
            </a:r>
            <a:r>
              <a:rPr lang="en-US" sz="2000" b="1" dirty="0"/>
              <a:t> </a:t>
            </a:r>
            <a:r>
              <a:rPr lang="en-US" sz="2000" b="1" dirty="0" err="1"/>
              <a:t>hiệu</a:t>
            </a:r>
            <a:r>
              <a:rPr lang="en-US" sz="2000" b="1" dirty="0"/>
              <a:t> </a:t>
            </a:r>
            <a:r>
              <a:rPr lang="en-US" sz="2000" b="1" dirty="0" err="1"/>
              <a:t>điện</a:t>
            </a:r>
            <a:r>
              <a:rPr lang="en-US" sz="2000" b="1" dirty="0"/>
              <a:t> </a:t>
            </a:r>
            <a:r>
              <a:rPr lang="en-US" sz="2000" b="1" dirty="0" err="1"/>
              <a:t>thế</a:t>
            </a:r>
            <a:r>
              <a:rPr lang="en-US" sz="2000" b="1" dirty="0"/>
              <a:t> 110V. Cho </a:t>
            </a:r>
            <a:r>
              <a:rPr lang="en-US" sz="2000" b="1" dirty="0" err="1"/>
              <a:t>rằng</a:t>
            </a:r>
            <a:r>
              <a:rPr lang="en-US" sz="2000" b="1" dirty="0"/>
              <a:t> </a:t>
            </a:r>
            <a:r>
              <a:rPr lang="en-US" sz="2000" b="1" dirty="0" err="1"/>
              <a:t>điện</a:t>
            </a:r>
            <a:r>
              <a:rPr lang="en-US" sz="2000" b="1" dirty="0"/>
              <a:t> </a:t>
            </a:r>
            <a:r>
              <a:rPr lang="en-US" sz="2000" b="1" dirty="0" err="1"/>
              <a:t>trở</a:t>
            </a:r>
            <a:r>
              <a:rPr lang="en-US" sz="2000" b="1" dirty="0"/>
              <a:t> </a:t>
            </a:r>
            <a:r>
              <a:rPr lang="en-US" sz="2000" b="1" dirty="0" err="1"/>
              <a:t>của</a:t>
            </a:r>
            <a:r>
              <a:rPr lang="en-US" sz="2000" b="1" dirty="0"/>
              <a:t> </a:t>
            </a:r>
            <a:r>
              <a:rPr lang="en-US" sz="2000" b="1" dirty="0" err="1"/>
              <a:t>dây</a:t>
            </a:r>
            <a:r>
              <a:rPr lang="en-US" sz="2000" b="1" dirty="0"/>
              <a:t> </a:t>
            </a:r>
            <a:r>
              <a:rPr lang="en-US" sz="2000" b="1" dirty="0" err="1"/>
              <a:t>tóc</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không</a:t>
            </a:r>
            <a:r>
              <a:rPr lang="en-US" sz="2000" b="1" dirty="0"/>
              <a:t> </a:t>
            </a:r>
            <a:r>
              <a:rPr lang="en-US" sz="2000" b="1" dirty="0" err="1"/>
              <a:t>phụ</a:t>
            </a:r>
            <a:r>
              <a:rPr lang="en-US" sz="2000" b="1" dirty="0"/>
              <a:t> </a:t>
            </a:r>
            <a:r>
              <a:rPr lang="en-US" sz="2000" b="1" dirty="0" err="1"/>
              <a:t>thuộc</a:t>
            </a:r>
            <a:r>
              <a:rPr lang="en-US" sz="2000" b="1" dirty="0"/>
              <a:t> </a:t>
            </a:r>
            <a:r>
              <a:rPr lang="en-US" sz="2000" b="1" dirty="0" err="1"/>
              <a:t>vào</a:t>
            </a:r>
            <a:r>
              <a:rPr lang="en-US" sz="2000" b="1" dirty="0"/>
              <a:t> </a:t>
            </a:r>
            <a:r>
              <a:rPr lang="en-US" sz="2000" b="1" dirty="0" err="1"/>
              <a:t>nhiệt</a:t>
            </a:r>
            <a:r>
              <a:rPr lang="en-US" sz="2000" b="1" dirty="0"/>
              <a:t> </a:t>
            </a:r>
            <a:r>
              <a:rPr lang="en-US" sz="2000" b="1" dirty="0" err="1"/>
              <a:t>độ</a:t>
            </a:r>
            <a:r>
              <a:rPr lang="en-US" sz="2000" b="1" dirty="0"/>
              <a:t>, </a:t>
            </a:r>
            <a:r>
              <a:rPr lang="en-US" sz="2000" b="1" dirty="0" err="1"/>
              <a:t>tính</a:t>
            </a:r>
            <a:r>
              <a:rPr lang="en-US" sz="2000" b="1" dirty="0"/>
              <a:t> </a:t>
            </a:r>
            <a:r>
              <a:rPr lang="en-US" sz="2000" b="1" dirty="0" err="1"/>
              <a:t>công</a:t>
            </a:r>
            <a:r>
              <a:rPr lang="en-US" sz="2000" b="1" dirty="0"/>
              <a:t> </a:t>
            </a:r>
            <a:r>
              <a:rPr lang="en-US" sz="2000" b="1" dirty="0" err="1"/>
              <a:t>suất</a:t>
            </a:r>
            <a:r>
              <a:rPr lang="en-US" sz="2000" b="1" dirty="0"/>
              <a:t> </a:t>
            </a:r>
            <a:r>
              <a:rPr lang="en-US" sz="2000" b="1" dirty="0" err="1"/>
              <a:t>của</a:t>
            </a:r>
            <a:r>
              <a:rPr lang="en-US" sz="2000" b="1" dirty="0"/>
              <a:t> </a:t>
            </a:r>
            <a:r>
              <a:rPr lang="en-US" sz="2000" b="1" dirty="0" err="1"/>
              <a:t>bóng</a:t>
            </a:r>
            <a:r>
              <a:rPr lang="en-US" sz="2000" b="1" dirty="0"/>
              <a:t> </a:t>
            </a:r>
            <a:r>
              <a:rPr lang="en-US" sz="2000" b="1" dirty="0" err="1"/>
              <a:t>đèn</a:t>
            </a:r>
            <a:r>
              <a:rPr lang="en-US" sz="2000" b="1" dirty="0"/>
              <a:t> </a:t>
            </a:r>
            <a:r>
              <a:rPr lang="en-US" sz="2000" b="1" dirty="0" err="1"/>
              <a:t>khi</a:t>
            </a:r>
            <a:r>
              <a:rPr lang="en-US" sz="2000" b="1" dirty="0"/>
              <a:t> </a:t>
            </a:r>
            <a:r>
              <a:rPr lang="en-US" sz="2000" b="1" dirty="0" err="1"/>
              <a:t>đó</a:t>
            </a:r>
            <a:r>
              <a:rPr lang="en-US" sz="2000" b="1" dirty="0"/>
              <a:t>?</a:t>
            </a:r>
            <a:endParaRPr lang="en-US" altLang="vi-VN" sz="2000" b="1" dirty="0">
              <a:latin typeface="Times New Roman" panose="02020603050405020304" pitchFamily="18" charset="0"/>
            </a:endParaRPr>
          </a:p>
        </p:txBody>
      </p:sp>
      <p:sp>
        <p:nvSpPr>
          <p:cNvPr id="113717" name="Text Box 53"/>
          <p:cNvSpPr txBox="1">
            <a:spLocks noChangeArrowheads="1"/>
          </p:cNvSpPr>
          <p:nvPr/>
        </p:nvSpPr>
        <p:spPr bwMode="auto">
          <a:xfrm>
            <a:off x="757126" y="1693394"/>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a:solidFill>
                  <a:srgbClr val="0000CC"/>
                </a:solidFill>
                <a:latin typeface="Times New Roman" panose="02020603050405020304" pitchFamily="18" charset="0"/>
              </a:rPr>
              <a:t>Tóm tắt:</a:t>
            </a:r>
          </a:p>
        </p:txBody>
      </p:sp>
      <p:cxnSp>
        <p:nvCxnSpPr>
          <p:cNvPr id="4" name="Straight Connector 3"/>
          <p:cNvCxnSpPr/>
          <p:nvPr/>
        </p:nvCxnSpPr>
        <p:spPr>
          <a:xfrm>
            <a:off x="3149600" y="1693394"/>
            <a:ext cx="0" cy="5164606"/>
          </a:xfrm>
          <a:prstGeom prst="line">
            <a:avLst/>
          </a:prstGeom>
          <a:ln w="38100"/>
        </p:spPr>
        <p:style>
          <a:lnRef idx="1">
            <a:schemeClr val="dk1"/>
          </a:lnRef>
          <a:fillRef idx="0">
            <a:schemeClr val="dk1"/>
          </a:fillRef>
          <a:effectRef idx="0">
            <a:schemeClr val="dk1"/>
          </a:effectRef>
          <a:fontRef idx="minor">
            <a:schemeClr val="tx1"/>
          </a:fontRef>
        </p:style>
      </p:cxnSp>
      <p:sp>
        <p:nvSpPr>
          <p:cNvPr id="43" name="Text Box 53"/>
          <p:cNvSpPr txBox="1">
            <a:spLocks noChangeArrowheads="1"/>
          </p:cNvSpPr>
          <p:nvPr/>
        </p:nvSpPr>
        <p:spPr bwMode="auto">
          <a:xfrm>
            <a:off x="3179763" y="1668570"/>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7" name="TextBox 6"/>
          <p:cNvSpPr txBox="1"/>
          <p:nvPr/>
        </p:nvSpPr>
        <p:spPr>
          <a:xfrm>
            <a:off x="778152" y="2155059"/>
            <a:ext cx="1856598" cy="1754326"/>
          </a:xfrm>
          <a:prstGeom prst="rect">
            <a:avLst/>
          </a:prstGeom>
          <a:noFill/>
        </p:spPr>
        <p:txBody>
          <a:bodyPr wrap="none" rtlCol="0">
            <a:spAutoFit/>
          </a:bodyPr>
          <a:lstStyle/>
          <a:p>
            <a:pPr>
              <a:lnSpc>
                <a:spcPct val="150000"/>
              </a:lnSpc>
            </a:pPr>
            <a:r>
              <a:rPr lang="en-US" sz="2000" b="1" dirty="0" err="1" smtClean="0">
                <a:solidFill>
                  <a:srgbClr val="00B050"/>
                </a:solidFill>
              </a:rPr>
              <a:t>Đèn</a:t>
            </a:r>
            <a:r>
              <a:rPr lang="en-US" sz="2000" b="1" dirty="0" smtClean="0">
                <a:solidFill>
                  <a:srgbClr val="00B050"/>
                </a:solidFill>
              </a:rPr>
              <a:t>: 220V-60W</a:t>
            </a:r>
          </a:p>
          <a:p>
            <a:pPr>
              <a:lnSpc>
                <a:spcPct val="150000"/>
              </a:lnSpc>
            </a:pPr>
            <a:r>
              <a:rPr lang="en-US" sz="2000" b="1" dirty="0" smtClean="0">
                <a:solidFill>
                  <a:srgbClr val="00B050"/>
                </a:solidFill>
              </a:rPr>
              <a:t>U=110V</a:t>
            </a:r>
          </a:p>
          <a:p>
            <a:pPr>
              <a:lnSpc>
                <a:spcPct val="150000"/>
              </a:lnSpc>
            </a:pPr>
            <a:r>
              <a:rPr lang="de-DE" altLang="vi-VN" sz="3200" b="1" dirty="0" smtClean="0">
                <a:solidFill>
                  <a:srgbClr val="FF0000"/>
                </a:solidFill>
                <a:latin typeface=".VnCommercial ScriptH" panose="020B7200000000000000" pitchFamily="34" charset="0"/>
              </a:rPr>
              <a:t>P</a:t>
            </a:r>
            <a:r>
              <a:rPr lang="en-US" altLang="vi-VN" sz="3200" b="1" dirty="0" smtClean="0">
                <a:solidFill>
                  <a:srgbClr val="FF0000"/>
                </a:solidFill>
              </a:rPr>
              <a:t> </a:t>
            </a:r>
            <a:r>
              <a:rPr lang="en-US" altLang="vi-VN" sz="2000" b="1" dirty="0" smtClean="0">
                <a:solidFill>
                  <a:srgbClr val="FF0000"/>
                </a:solidFill>
              </a:rPr>
              <a:t> =?</a:t>
            </a:r>
            <a:endParaRPr lang="en-US" sz="2000" b="1" dirty="0">
              <a:solidFill>
                <a:srgbClr val="FF0000"/>
              </a:solidFill>
            </a:endParaRPr>
          </a:p>
        </p:txBody>
      </p:sp>
      <mc:AlternateContent xmlns:mc="http://schemas.openxmlformats.org/markup-compatibility/2006" xmlns:a14="http://schemas.microsoft.com/office/drawing/2010/main">
        <mc:Choice Requires="a14">
          <p:sp>
            <p:nvSpPr>
              <p:cNvPr id="9" name="Rectangle 8"/>
              <p:cNvSpPr/>
              <p:nvPr/>
            </p:nvSpPr>
            <p:spPr>
              <a:xfrm>
                <a:off x="3516580" y="2471768"/>
                <a:ext cx="1718028" cy="597151"/>
              </a:xfrm>
              <a:prstGeom prst="rect">
                <a:avLst/>
              </a:prstGeom>
            </p:spPr>
            <p:txBody>
              <a:bodyPr wrap="square">
                <a:spAutoFit/>
              </a:bodyPr>
              <a:lstStyle/>
              <a:p>
                <a:r>
                  <a:rPr lang="de-DE" altLang="vi-VN" sz="3200" b="1" dirty="0" smtClean="0">
                    <a:solidFill>
                      <a:srgbClr val="00B050"/>
                    </a:solidFill>
                    <a:latin typeface=".VnCommercial ScriptH" panose="020B7200000000000000" pitchFamily="34" charset="0"/>
                  </a:rPr>
                  <a:t>P</a:t>
                </a:r>
                <a:r>
                  <a:rPr lang="de-DE" altLang="vi-VN" sz="1600" b="1" dirty="0" smtClean="0">
                    <a:solidFill>
                      <a:srgbClr val="00B050"/>
                    </a:solidFill>
                    <a:latin typeface="Times New Roman" panose="02020603050405020304" pitchFamily="18" charset="0"/>
                    <a:cs typeface="Times New Roman" panose="02020603050405020304" pitchFamily="18" charset="0"/>
                  </a:rPr>
                  <a:t>đm</a:t>
                </a:r>
                <a:r>
                  <a:rPr lang="en-US" altLang="vi-VN" sz="2000" b="1" dirty="0" smtClean="0">
                    <a:solidFill>
                      <a:srgbClr val="00B050"/>
                    </a:solidFill>
                  </a:rPr>
                  <a:t>   =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a:solidFill>
                                  <a:srgbClr val="00B050"/>
                                </a:solidFill>
                                <a:latin typeface="Cambria Math" panose="02040503050406030204" pitchFamily="18" charset="0"/>
                              </a:rPr>
                              <m:t>𝑼</m:t>
                            </m:r>
                          </m:e>
                          <m:sub>
                            <m:r>
                              <a:rPr lang="en-US" altLang="vi-VN" sz="2000" b="1" i="1">
                                <a:solidFill>
                                  <a:srgbClr val="00B050"/>
                                </a:solidFill>
                                <a:latin typeface="Cambria Math" panose="02040503050406030204" pitchFamily="18" charset="0"/>
                              </a:rPr>
                              <m:t>đ</m:t>
                            </m:r>
                            <m:r>
                              <a:rPr lang="en-US" altLang="vi-VN" sz="2000" b="1" i="1">
                                <a:solidFill>
                                  <a:srgbClr val="00B050"/>
                                </a:solidFill>
                                <a:latin typeface="Cambria Math" panose="02040503050406030204" pitchFamily="18" charset="0"/>
                              </a:rPr>
                              <m:t>𝒎</m:t>
                            </m:r>
                          </m:sub>
                          <m:sup>
                            <m:r>
                              <a:rPr lang="en-US" altLang="vi-VN" sz="2000" b="1" i="1">
                                <a:solidFill>
                                  <a:srgbClr val="00B050"/>
                                </a:solidFill>
                                <a:latin typeface="Cambria Math" panose="02040503050406030204" pitchFamily="18" charset="0"/>
                              </a:rPr>
                              <m:t>𝟐</m:t>
                            </m:r>
                          </m:sup>
                        </m:sSubSup>
                      </m:num>
                      <m:den>
                        <m:r>
                          <a:rPr lang="en-US" altLang="vi-VN" sz="2000" b="1" i="1">
                            <a:solidFill>
                              <a:srgbClr val="00B050"/>
                            </a:solidFill>
                            <a:latin typeface="Cambria Math" panose="02040503050406030204" pitchFamily="18" charset="0"/>
                          </a:rPr>
                          <m:t>𝑹</m:t>
                        </m:r>
                      </m:den>
                    </m:f>
                  </m:oMath>
                </a14:m>
                <a:endParaRPr lang="vi-VN" sz="2000" b="1" dirty="0">
                  <a:solidFill>
                    <a:srgbClr val="00B05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3516580" y="2471768"/>
                <a:ext cx="1718028" cy="597151"/>
              </a:xfrm>
              <a:prstGeom prst="rect">
                <a:avLst/>
              </a:prstGeom>
              <a:blipFill>
                <a:blip r:embed="rId2"/>
                <a:stretch>
                  <a:fillRect l="-9220" t="-13265" b="-3061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912301" y="2480946"/>
                <a:ext cx="1200713" cy="636585"/>
              </a:xfrm>
              <a:prstGeom prst="rect">
                <a:avLst/>
              </a:prstGeom>
            </p:spPr>
            <p:txBody>
              <a:bodyPr wrap="none">
                <a:spAutoFit/>
              </a:bodyPr>
              <a:lstStyle/>
              <a:p>
                <a:r>
                  <a:rPr lang="en-US" altLang="vi-VN" sz="2000" b="1" dirty="0" smtClean="0">
                    <a:solidFill>
                      <a:srgbClr val="00B050"/>
                    </a:solidFill>
                  </a:rPr>
                  <a:t>=&gt; R=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smtClean="0">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𝑼</m:t>
                            </m:r>
                          </m:e>
                          <m:sub>
                            <m:r>
                              <a:rPr lang="en-US" altLang="vi-VN" sz="2000" b="1" i="1" smtClean="0">
                                <a:solidFill>
                                  <a:srgbClr val="00B050"/>
                                </a:solidFill>
                                <a:latin typeface="Cambria Math" panose="02040503050406030204" pitchFamily="18" charset="0"/>
                              </a:rPr>
                              <m:t>đ</m:t>
                            </m:r>
                            <m:r>
                              <a:rPr lang="en-US" altLang="vi-VN" sz="2000" b="1" i="1" smtClean="0">
                                <a:solidFill>
                                  <a:srgbClr val="00B050"/>
                                </a:solidFill>
                                <a:latin typeface="Cambria Math" panose="02040503050406030204" pitchFamily="18" charset="0"/>
                              </a:rPr>
                              <m:t>𝒎</m:t>
                            </m:r>
                          </m:sub>
                          <m:sup>
                            <m:r>
                              <a:rPr lang="en-US" altLang="vi-VN" sz="2000" b="1" i="1" smtClean="0">
                                <a:solidFill>
                                  <a:srgbClr val="00B050"/>
                                </a:solidFill>
                                <a:latin typeface="Cambria Math" panose="02040503050406030204" pitchFamily="18" charset="0"/>
                              </a:rPr>
                              <m:t>𝟐</m:t>
                            </m:r>
                          </m:sup>
                        </m:sSubSup>
                      </m:num>
                      <m:den>
                        <m:sSub>
                          <m:sSubPr>
                            <m:ctrlPr>
                              <a:rPr lang="de-DE" altLang="vi-VN" sz="2000" b="1" i="1" dirty="0" smtClean="0">
                                <a:solidFill>
                                  <a:srgbClr val="00B050"/>
                                </a:solidFill>
                                <a:latin typeface="Cambria Math" panose="02040503050406030204" pitchFamily="18" charset="0"/>
                              </a:rPr>
                            </m:ctrlPr>
                          </m:sSubPr>
                          <m:e>
                            <m:r>
                              <m:rPr>
                                <m:nor/>
                              </m:rPr>
                              <a:rPr lang="de-DE" altLang="vi-VN" sz="2000" b="1" dirty="0">
                                <a:solidFill>
                                  <a:srgbClr val="00B050"/>
                                </a:solidFill>
                                <a:latin typeface=".VnCommercial ScriptH" panose="020B7200000000000000" pitchFamily="34" charset="0"/>
                              </a:rPr>
                              <m:t>P</m:t>
                            </m:r>
                          </m:e>
                          <m:sub>
                            <m:r>
                              <a:rPr lang="en-US" altLang="vi-VN" sz="2000" b="1" i="1" dirty="0" smtClean="0">
                                <a:solidFill>
                                  <a:srgbClr val="00B050"/>
                                </a:solidFill>
                                <a:latin typeface="Cambria Math" panose="02040503050406030204" pitchFamily="18" charset="0"/>
                              </a:rPr>
                              <m:t>đ</m:t>
                            </m:r>
                            <m:r>
                              <a:rPr lang="en-US" altLang="vi-VN" sz="2000" b="1" i="1" dirty="0" smtClean="0">
                                <a:solidFill>
                                  <a:srgbClr val="00B050"/>
                                </a:solidFill>
                                <a:latin typeface="Cambria Math" panose="02040503050406030204" pitchFamily="18" charset="0"/>
                              </a:rPr>
                              <m:t>𝒎</m:t>
                            </m:r>
                          </m:sub>
                        </m:sSub>
                      </m:den>
                    </m:f>
                  </m:oMath>
                </a14:m>
                <a:endParaRPr lang="vi-VN" sz="2000" b="1" dirty="0">
                  <a:solidFill>
                    <a:srgbClr val="00B050"/>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4912301" y="2480946"/>
                <a:ext cx="1200713" cy="636585"/>
              </a:xfrm>
              <a:prstGeom prst="rect">
                <a:avLst/>
              </a:prstGeom>
              <a:blipFill>
                <a:blip r:embed="rId3"/>
                <a:stretch>
                  <a:fillRect l="-5584" b="-96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6031160" y="2381239"/>
                <a:ext cx="1218732" cy="7362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vi-VN" sz="2000" b="1" i="1" smtClean="0">
                          <a:solidFill>
                            <a:srgbClr val="00B050"/>
                          </a:solidFill>
                          <a:latin typeface="Cambria Math" panose="02040503050406030204" pitchFamily="18" charset="0"/>
                        </a:rPr>
                        <m:t>= </m:t>
                      </m:r>
                      <m:f>
                        <m:fPr>
                          <m:ctrlPr>
                            <a:rPr lang="en-US" altLang="vi-VN" sz="2000" b="1" i="1" smtClean="0">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𝟐𝟐𝟎</m:t>
                              </m:r>
                            </m:e>
                            <m:sub/>
                            <m:sup>
                              <m:r>
                                <a:rPr lang="en-US" altLang="vi-VN" sz="2000" b="1" i="1">
                                  <a:solidFill>
                                    <a:srgbClr val="00B050"/>
                                  </a:solidFill>
                                  <a:latin typeface="Cambria Math" panose="02040503050406030204" pitchFamily="18" charset="0"/>
                                </a:rPr>
                                <m:t>𝟐</m:t>
                              </m:r>
                            </m:sup>
                          </m:sSubSup>
                        </m:num>
                        <m:den>
                          <m:r>
                            <a:rPr lang="en-US" altLang="vi-VN" sz="2000" b="1" i="1" dirty="0" smtClean="0">
                              <a:solidFill>
                                <a:srgbClr val="00B050"/>
                              </a:solidFill>
                              <a:latin typeface="Cambria Math" panose="02040503050406030204" pitchFamily="18" charset="0"/>
                            </a:rPr>
                            <m:t>𝟔𝟎</m:t>
                          </m:r>
                        </m:den>
                      </m:f>
                    </m:oMath>
                  </m:oMathPara>
                </a14:m>
                <a:endParaRPr lang="vi-VN" sz="2000" b="1" dirty="0">
                  <a:solidFill>
                    <a:srgbClr val="00B050"/>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6031160" y="2381239"/>
                <a:ext cx="1218732" cy="736292"/>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7203895" y="2548710"/>
                <a:ext cx="134363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US" altLang="vi-VN" sz="2000" b="1" dirty="0" smtClean="0">
                          <a:solidFill>
                            <a:srgbClr val="00B050"/>
                          </a:solidFill>
                        </a:rPr>
                        <m:t>≈</m:t>
                      </m:r>
                      <m:r>
                        <a:rPr lang="en-US" altLang="vi-VN" sz="2000" b="1" i="1" dirty="0" smtClean="0">
                          <a:solidFill>
                            <a:srgbClr val="00B050"/>
                          </a:solidFill>
                          <a:latin typeface="Cambria Math" panose="02040503050406030204" pitchFamily="18" charset="0"/>
                        </a:rPr>
                        <m:t> </m:t>
                      </m:r>
                      <m:r>
                        <a:rPr lang="en-US" altLang="vi-VN" sz="2000" b="1" i="1" smtClean="0">
                          <a:solidFill>
                            <a:srgbClr val="00B050"/>
                          </a:solidFill>
                          <a:latin typeface="Cambria Math" panose="02040503050406030204" pitchFamily="18" charset="0"/>
                        </a:rPr>
                        <m:t>𝟖𝟎𝟕</m:t>
                      </m:r>
                      <m:r>
                        <a:rPr lang="en-US" altLang="vi-VN" sz="2000" b="1" i="1" smtClean="0">
                          <a:solidFill>
                            <a:srgbClr val="00B050"/>
                          </a:solidFill>
                          <a:latin typeface="Cambria Math" panose="02040503050406030204" pitchFamily="18" charset="0"/>
                        </a:rPr>
                        <m:t> (Ω)</m:t>
                      </m:r>
                    </m:oMath>
                  </m:oMathPara>
                </a14:m>
                <a:endParaRPr lang="vi-VN" sz="2000" b="1" dirty="0">
                  <a:solidFill>
                    <a:srgbClr val="00B05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7203895" y="2548710"/>
                <a:ext cx="1343638" cy="400110"/>
              </a:xfrm>
              <a:prstGeom prst="rect">
                <a:avLst/>
              </a:prstGeom>
              <a:blipFill>
                <a:blip r:embed="rId5"/>
                <a:stretch>
                  <a:fillRect b="-18182"/>
                </a:stretch>
              </a:blipFill>
            </p:spPr>
            <p:txBody>
              <a:bodyPr/>
              <a:lstStyle/>
              <a:p>
                <a:r>
                  <a:rPr lang="vi-VN">
                    <a:noFill/>
                  </a:rPr>
                  <a:t> </a:t>
                </a:r>
              </a:p>
            </p:txBody>
          </p:sp>
        </mc:Fallback>
      </mc:AlternateContent>
      <p:sp>
        <p:nvSpPr>
          <p:cNvPr id="5" name="Rectangle 4"/>
          <p:cNvSpPr/>
          <p:nvPr/>
        </p:nvSpPr>
        <p:spPr>
          <a:xfrm>
            <a:off x="3416578" y="2071482"/>
            <a:ext cx="4498384" cy="400110"/>
          </a:xfrm>
          <a:prstGeom prst="rect">
            <a:avLst/>
          </a:prstGeom>
        </p:spPr>
        <p:txBody>
          <a:bodyPr wrap="square">
            <a:spAutoFit/>
          </a:bodyPr>
          <a:lstStyle/>
          <a:p>
            <a:r>
              <a:rPr lang="en-US" sz="2000" b="1" dirty="0" smtClean="0">
                <a:solidFill>
                  <a:srgbClr val="00B050"/>
                </a:solidFill>
                <a:latin typeface="Open Sans"/>
              </a:rPr>
              <a:t>Điện trở của bóng đèn:</a:t>
            </a:r>
            <a:endParaRPr lang="en-US" sz="2000" b="1" dirty="0">
              <a:solidFill>
                <a:srgbClr val="00B050"/>
              </a:solidFill>
              <a:latin typeface="Open Sans"/>
            </a:endParaRPr>
          </a:p>
        </p:txBody>
      </p:sp>
      <mc:AlternateContent xmlns:mc="http://schemas.openxmlformats.org/markup-compatibility/2006" xmlns:a14="http://schemas.microsoft.com/office/drawing/2010/main">
        <mc:Choice Requires="a14">
          <p:sp>
            <p:nvSpPr>
              <p:cNvPr id="15" name="Rectangle 14"/>
              <p:cNvSpPr/>
              <p:nvPr/>
            </p:nvSpPr>
            <p:spPr>
              <a:xfrm>
                <a:off x="3838902" y="4159316"/>
                <a:ext cx="1239511" cy="608115"/>
              </a:xfrm>
              <a:prstGeom prst="rect">
                <a:avLst/>
              </a:prstGeom>
            </p:spPr>
            <p:txBody>
              <a:bodyPr wrap="square">
                <a:spAutoFit/>
              </a:bodyPr>
              <a:lstStyle/>
              <a:p>
                <a:r>
                  <a:rPr lang="de-DE" altLang="vi-VN" sz="3200" b="1" dirty="0" smtClean="0">
                    <a:solidFill>
                      <a:srgbClr val="00B050"/>
                    </a:solidFill>
                    <a:latin typeface=".VnCommercial ScriptH" panose="020B7200000000000000" pitchFamily="34" charset="0"/>
                  </a:rPr>
                  <a:t>P</a:t>
                </a:r>
                <a:r>
                  <a:rPr lang="en-US" altLang="vi-VN" sz="2000" b="1" dirty="0" smtClean="0">
                    <a:solidFill>
                      <a:srgbClr val="00B050"/>
                    </a:solidFill>
                  </a:rPr>
                  <a:t>   =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a:solidFill>
                                  <a:srgbClr val="00B050"/>
                                </a:solidFill>
                                <a:latin typeface="Cambria Math" panose="02040503050406030204" pitchFamily="18" charset="0"/>
                              </a:rPr>
                              <m:t>𝑼</m:t>
                            </m:r>
                          </m:e>
                          <m:sub/>
                          <m:sup>
                            <m:r>
                              <a:rPr lang="en-US" altLang="vi-VN" sz="2000" b="1" i="1">
                                <a:solidFill>
                                  <a:srgbClr val="00B050"/>
                                </a:solidFill>
                                <a:latin typeface="Cambria Math" panose="02040503050406030204" pitchFamily="18" charset="0"/>
                              </a:rPr>
                              <m:t>𝟐</m:t>
                            </m:r>
                          </m:sup>
                        </m:sSubSup>
                      </m:num>
                      <m:den>
                        <m:r>
                          <a:rPr lang="en-US" altLang="vi-VN" sz="2000" b="1" i="1">
                            <a:solidFill>
                              <a:srgbClr val="00B050"/>
                            </a:solidFill>
                            <a:latin typeface="Cambria Math" panose="02040503050406030204" pitchFamily="18" charset="0"/>
                          </a:rPr>
                          <m:t>𝑹</m:t>
                        </m:r>
                      </m:den>
                    </m:f>
                  </m:oMath>
                </a14:m>
                <a:endParaRPr lang="vi-VN" sz="2000" b="1" dirty="0">
                  <a:solidFill>
                    <a:srgbClr val="00B050"/>
                  </a:solidFill>
                </a:endParaRPr>
              </a:p>
            </p:txBody>
          </p:sp>
        </mc:Choice>
        <mc:Fallback xmlns="">
          <p:sp>
            <p:nvSpPr>
              <p:cNvPr id="15" name="Rectangle 14"/>
              <p:cNvSpPr>
                <a:spLocks noRot="1" noChangeAspect="1" noMove="1" noResize="1" noEditPoints="1" noAdjustHandles="1" noChangeArrowheads="1" noChangeShapeType="1" noTextEdit="1"/>
              </p:cNvSpPr>
              <p:nvPr/>
            </p:nvSpPr>
            <p:spPr>
              <a:xfrm>
                <a:off x="3838902" y="4159316"/>
                <a:ext cx="1239511" cy="608115"/>
              </a:xfrm>
              <a:prstGeom prst="rect">
                <a:avLst/>
              </a:prstGeom>
              <a:blipFill>
                <a:blip r:embed="rId6"/>
                <a:stretch>
                  <a:fillRect l="-12808" t="-11000" b="-3000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809702" y="4174247"/>
                <a:ext cx="856068" cy="608115"/>
              </a:xfrm>
              <a:prstGeom prst="rect">
                <a:avLst/>
              </a:prstGeom>
            </p:spPr>
            <p:txBody>
              <a:bodyPr wrap="none">
                <a:spAutoFit/>
              </a:bodyPr>
              <a:lstStyle/>
              <a:p>
                <a:r>
                  <a:rPr lang="en-US" altLang="vi-VN" sz="2000" b="1" dirty="0" smtClean="0">
                    <a:solidFill>
                      <a:srgbClr val="00B050"/>
                    </a:solidFill>
                  </a:rPr>
                  <a:t>= </a:t>
                </a:r>
                <a14:m>
                  <m:oMath xmlns:m="http://schemas.openxmlformats.org/officeDocument/2006/math">
                    <m:f>
                      <m:fPr>
                        <m:ctrlPr>
                          <a:rPr lang="en-US" altLang="vi-VN" sz="2000" b="1" i="1">
                            <a:solidFill>
                              <a:srgbClr val="00B050"/>
                            </a:solidFill>
                            <a:latin typeface="Cambria Math" panose="02040503050406030204" pitchFamily="18" charset="0"/>
                          </a:rPr>
                        </m:ctrlPr>
                      </m:fPr>
                      <m:num>
                        <m:sSubSup>
                          <m:sSubSupPr>
                            <m:ctrlPr>
                              <a:rPr lang="en-US" altLang="vi-VN" sz="2000" b="1" i="1">
                                <a:solidFill>
                                  <a:srgbClr val="00B050"/>
                                </a:solidFill>
                                <a:latin typeface="Cambria Math" panose="02040503050406030204" pitchFamily="18" charset="0"/>
                              </a:rPr>
                            </m:ctrlPr>
                          </m:sSubSupPr>
                          <m:e>
                            <m:r>
                              <a:rPr lang="en-US" altLang="vi-VN" sz="2000" b="1" i="1" smtClean="0">
                                <a:solidFill>
                                  <a:srgbClr val="00B050"/>
                                </a:solidFill>
                                <a:latin typeface="Cambria Math" panose="02040503050406030204" pitchFamily="18" charset="0"/>
                              </a:rPr>
                              <m:t>𝟏𝟏𝟎</m:t>
                            </m:r>
                          </m:e>
                          <m:sub/>
                          <m:sup>
                            <m:r>
                              <a:rPr lang="en-US" altLang="vi-VN" sz="2000" b="1" i="1">
                                <a:solidFill>
                                  <a:srgbClr val="00B050"/>
                                </a:solidFill>
                                <a:latin typeface="Cambria Math" panose="02040503050406030204" pitchFamily="18" charset="0"/>
                              </a:rPr>
                              <m:t>𝟐</m:t>
                            </m:r>
                          </m:sup>
                        </m:sSubSup>
                      </m:num>
                      <m:den>
                        <m:r>
                          <a:rPr lang="en-US" altLang="vi-VN" sz="2000" b="1" i="1" smtClean="0">
                            <a:solidFill>
                              <a:srgbClr val="00B050"/>
                            </a:solidFill>
                            <a:latin typeface="Cambria Math" panose="02040503050406030204" pitchFamily="18" charset="0"/>
                          </a:rPr>
                          <m:t>𝟖𝟎𝟕</m:t>
                        </m:r>
                      </m:den>
                    </m:f>
                  </m:oMath>
                </a14:m>
                <a:endParaRPr lang="vi-VN" sz="2000" b="1" dirty="0">
                  <a:solidFill>
                    <a:srgbClr val="00B05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4809702" y="4174247"/>
                <a:ext cx="856068" cy="608115"/>
              </a:xfrm>
              <a:prstGeom prst="rect">
                <a:avLst/>
              </a:prstGeom>
              <a:blipFill>
                <a:blip r:embed="rId7"/>
                <a:stretch>
                  <a:fillRect l="-7857" b="-7000"/>
                </a:stretch>
              </a:blipFill>
            </p:spPr>
            <p:txBody>
              <a:bodyPr/>
              <a:lstStyle/>
              <a:p>
                <a:r>
                  <a:rPr lang="vi-VN">
                    <a:noFill/>
                  </a:rPr>
                  <a:t> </a:t>
                </a:r>
              </a:p>
            </p:txBody>
          </p:sp>
        </mc:Fallback>
      </mc:AlternateContent>
      <p:sp>
        <p:nvSpPr>
          <p:cNvPr id="8" name="Rectangle 7"/>
          <p:cNvSpPr/>
          <p:nvPr/>
        </p:nvSpPr>
        <p:spPr>
          <a:xfrm>
            <a:off x="5734327" y="4278250"/>
            <a:ext cx="1080745" cy="400110"/>
          </a:xfrm>
          <a:prstGeom prst="rect">
            <a:avLst/>
          </a:prstGeom>
        </p:spPr>
        <p:txBody>
          <a:bodyPr wrap="none">
            <a:spAutoFit/>
          </a:bodyPr>
          <a:lstStyle/>
          <a:p>
            <a:r>
              <a:rPr lang="en-US" altLang="vi-VN" sz="2000" b="1" dirty="0" smtClean="0">
                <a:solidFill>
                  <a:srgbClr val="00B050"/>
                </a:solidFill>
              </a:rPr>
              <a:t>≈ 15 (W)</a:t>
            </a:r>
            <a:endParaRPr lang="vi-VN" sz="2000" b="1" dirty="0">
              <a:solidFill>
                <a:srgbClr val="00B050"/>
              </a:solidFill>
            </a:endParaRPr>
          </a:p>
        </p:txBody>
      </p:sp>
      <p:sp>
        <p:nvSpPr>
          <p:cNvPr id="18" name="Rectangle 17"/>
          <p:cNvSpPr/>
          <p:nvPr/>
        </p:nvSpPr>
        <p:spPr>
          <a:xfrm>
            <a:off x="3348629" y="3331331"/>
            <a:ext cx="8168437" cy="707886"/>
          </a:xfrm>
          <a:prstGeom prst="rect">
            <a:avLst/>
          </a:prstGeom>
        </p:spPr>
        <p:txBody>
          <a:bodyPr wrap="square">
            <a:spAutoFit/>
          </a:bodyPr>
          <a:lstStyle/>
          <a:p>
            <a:r>
              <a:rPr lang="en-US" sz="2000" b="1" dirty="0">
                <a:solidFill>
                  <a:srgbClr val="00B050"/>
                </a:solidFill>
                <a:latin typeface="Open Sans"/>
              </a:rPr>
              <a:t>Vì điện trở R của đèn không </a:t>
            </a:r>
            <a:r>
              <a:rPr lang="en-US" sz="2000" b="1" dirty="0" smtClean="0">
                <a:solidFill>
                  <a:srgbClr val="00B050"/>
                </a:solidFill>
                <a:latin typeface="Open Sans"/>
              </a:rPr>
              <a:t>đổi</a:t>
            </a:r>
            <a:r>
              <a:rPr lang="en-US" sz="2000" b="1" dirty="0">
                <a:solidFill>
                  <a:srgbClr val="00B050"/>
                </a:solidFill>
                <a:latin typeface="Open Sans"/>
              </a:rPr>
              <a:t>, nên khi mắc đèn vào hiệu điện thế 110V thì đèn chạy với công suất</a:t>
            </a:r>
            <a:r>
              <a:rPr lang="en-US" sz="2000" b="1" dirty="0" smtClean="0">
                <a:solidFill>
                  <a:srgbClr val="00B050"/>
                </a:solidFill>
                <a:latin typeface="Open Sans"/>
              </a:rPr>
              <a:t>:</a:t>
            </a:r>
            <a:endParaRPr lang="en-US" sz="2000" b="1" dirty="0">
              <a:solidFill>
                <a:srgbClr val="00B050"/>
              </a:solidFill>
              <a:latin typeface="Open Sans"/>
            </a:endParaRPr>
          </a:p>
        </p:txBody>
      </p:sp>
      <p:sp>
        <p:nvSpPr>
          <p:cNvPr id="17"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6592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arn(inVertical)">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Vertical)">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arn(inVertic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barn(inVertical)">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barn(inVertical)">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13" grpId="0"/>
      <p:bldP spid="5" grpId="0"/>
      <p:bldP spid="15" grpId="0"/>
      <p:bldP spid="6" grpId="0"/>
      <p:bldP spid="8"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a:xfrm>
            <a:off x="1096596" y="2313988"/>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831850" y="603036"/>
            <a:ext cx="10528300" cy="1015663"/>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000" b="1" u="sng" dirty="0">
                <a:solidFill>
                  <a:srgbClr val="FF0000"/>
                </a:solidFill>
              </a:rPr>
              <a:t>Bài </a:t>
            </a:r>
            <a:r>
              <a:rPr lang="en-US" sz="2000" b="1" u="sng" dirty="0" smtClean="0">
                <a:solidFill>
                  <a:srgbClr val="FF0000"/>
                </a:solidFill>
              </a:rPr>
              <a:t>12.</a:t>
            </a:r>
            <a:r>
              <a:rPr lang="vi-VN" sz="2000" b="1" u="sng" dirty="0" smtClean="0">
                <a:solidFill>
                  <a:srgbClr val="FF0000"/>
                </a:solidFill>
              </a:rPr>
              <a:t>7</a:t>
            </a:r>
            <a:r>
              <a:rPr lang="vi-VN" sz="2000" b="1" dirty="0" smtClean="0"/>
              <a:t>:</a:t>
            </a:r>
            <a:r>
              <a:rPr lang="vi-VN" sz="2000" b="1" dirty="0"/>
              <a:t> Ở công trường xây dựng có sử dụng một máy nâng để nâng khối vật liệu có trọng lượng </a:t>
            </a:r>
            <a:r>
              <a:rPr lang="vi-VN" sz="2000" b="1" dirty="0">
                <a:solidFill>
                  <a:srgbClr val="FF0000"/>
                </a:solidFill>
              </a:rPr>
              <a:t>2000N</a:t>
            </a:r>
            <a:r>
              <a:rPr lang="vi-VN" sz="2000" b="1" dirty="0"/>
              <a:t> lên tới độ cao </a:t>
            </a:r>
            <a:r>
              <a:rPr lang="vi-VN" sz="2000" b="1" dirty="0">
                <a:solidFill>
                  <a:srgbClr val="FF0000"/>
                </a:solidFill>
              </a:rPr>
              <a:t>15m </a:t>
            </a:r>
            <a:r>
              <a:rPr lang="vi-VN" sz="2000" b="1" dirty="0"/>
              <a:t>trong thời gian </a:t>
            </a:r>
            <a:r>
              <a:rPr lang="vi-VN" sz="2000" b="1" dirty="0">
                <a:solidFill>
                  <a:srgbClr val="FF0000"/>
                </a:solidFill>
              </a:rPr>
              <a:t>40 giây</a:t>
            </a:r>
            <a:r>
              <a:rPr lang="vi-VN" sz="2000" b="1" dirty="0"/>
              <a:t>. Phải dùng động cơ điện có công suất nào dưới đây là thích hợp cho máy nâng này.</a:t>
            </a:r>
            <a:endParaRPr lang="en-US" altLang="vi-VN" sz="2000" b="1" dirty="0">
              <a:latin typeface="Times New Roman" panose="02020603050405020304" pitchFamily="18" charset="0"/>
            </a:endParaRPr>
          </a:p>
        </p:txBody>
      </p:sp>
      <p:sp>
        <p:nvSpPr>
          <p:cNvPr id="43" name="Text Box 53"/>
          <p:cNvSpPr txBox="1">
            <a:spLocks noChangeArrowheads="1"/>
          </p:cNvSpPr>
          <p:nvPr/>
        </p:nvSpPr>
        <p:spPr bwMode="auto">
          <a:xfrm>
            <a:off x="3515003" y="1749462"/>
            <a:ext cx="10645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2" name="Rectangle 1"/>
          <p:cNvSpPr/>
          <p:nvPr/>
        </p:nvSpPr>
        <p:spPr>
          <a:xfrm>
            <a:off x="1223358" y="1843050"/>
            <a:ext cx="1950464" cy="1938992"/>
          </a:xfrm>
          <a:prstGeom prst="rect">
            <a:avLst/>
          </a:prstGeom>
        </p:spPr>
        <p:txBody>
          <a:bodyPr wrap="square">
            <a:spAutoFit/>
          </a:bodyPr>
          <a:lstStyle/>
          <a:p>
            <a:pPr marL="342900" indent="-342900" algn="just">
              <a:lnSpc>
                <a:spcPct val="150000"/>
              </a:lnSpc>
              <a:buAutoNum type="alphaUcPeriod"/>
            </a:pPr>
            <a:r>
              <a:rPr lang="en-US" sz="2000" b="1" dirty="0" smtClean="0">
                <a:solidFill>
                  <a:srgbClr val="7030A0"/>
                </a:solidFill>
              </a:rPr>
              <a:t>120kW                     </a:t>
            </a:r>
          </a:p>
          <a:p>
            <a:pPr marL="342900" indent="-342900" algn="just">
              <a:lnSpc>
                <a:spcPct val="150000"/>
              </a:lnSpc>
              <a:buAutoNum type="alphaUcPeriod"/>
            </a:pPr>
            <a:r>
              <a:rPr lang="pl-PL" sz="2000" b="1" i="0" dirty="0" smtClean="0">
                <a:solidFill>
                  <a:srgbClr val="7030A0"/>
                </a:solidFill>
                <a:effectLst/>
                <a:latin typeface="Open Sans"/>
              </a:rPr>
              <a:t>0,8kW</a:t>
            </a:r>
            <a:r>
              <a:rPr lang="en-US" sz="2000" b="1" i="0" dirty="0" smtClean="0">
                <a:solidFill>
                  <a:srgbClr val="7030A0"/>
                </a:solidFill>
                <a:effectLst/>
                <a:latin typeface="Open Sans"/>
              </a:rPr>
              <a:t>                        </a:t>
            </a:r>
          </a:p>
          <a:p>
            <a:pPr marL="342900" indent="-342900" algn="just">
              <a:lnSpc>
                <a:spcPct val="150000"/>
              </a:lnSpc>
              <a:buAutoNum type="alphaUcPeriod"/>
            </a:pPr>
            <a:r>
              <a:rPr lang="pl-PL" sz="2000" b="1" i="0" dirty="0" smtClean="0">
                <a:solidFill>
                  <a:srgbClr val="7030A0"/>
                </a:solidFill>
                <a:effectLst/>
                <a:latin typeface="Open Sans"/>
              </a:rPr>
              <a:t>75W</a:t>
            </a:r>
            <a:r>
              <a:rPr lang="en-US" sz="2000" b="1" i="0" dirty="0" smtClean="0">
                <a:solidFill>
                  <a:srgbClr val="7030A0"/>
                </a:solidFill>
                <a:effectLst/>
                <a:latin typeface="Open Sans"/>
              </a:rPr>
              <a:t>                    </a:t>
            </a:r>
          </a:p>
          <a:p>
            <a:pPr marL="342900" indent="-342900" algn="just">
              <a:lnSpc>
                <a:spcPct val="150000"/>
              </a:lnSpc>
              <a:buAutoNum type="alphaUcPeriod"/>
            </a:pPr>
            <a:r>
              <a:rPr lang="pl-PL" sz="2000" b="1" i="0" dirty="0" smtClean="0">
                <a:solidFill>
                  <a:srgbClr val="7030A0"/>
                </a:solidFill>
                <a:effectLst/>
                <a:latin typeface="Open Sans"/>
              </a:rPr>
              <a:t>7,5kW</a:t>
            </a:r>
            <a:endParaRPr lang="pl-PL" sz="2000" b="1" i="0" dirty="0">
              <a:solidFill>
                <a:srgbClr val="7030A0"/>
              </a:solidFill>
              <a:effectLst/>
              <a:latin typeface="Open Sans"/>
            </a:endParaRPr>
          </a:p>
        </p:txBody>
      </p:sp>
      <p:cxnSp>
        <p:nvCxnSpPr>
          <p:cNvPr id="10" name="Straight Connector 9"/>
          <p:cNvCxnSpPr/>
          <p:nvPr/>
        </p:nvCxnSpPr>
        <p:spPr>
          <a:xfrm>
            <a:off x="3095835" y="1618699"/>
            <a:ext cx="2642" cy="4471060"/>
          </a:xfrm>
          <a:prstGeom prst="line">
            <a:avLst/>
          </a:prstGeom>
          <a:ln w="38100"/>
        </p:spPr>
        <p:style>
          <a:lnRef idx="1">
            <a:schemeClr val="dk1"/>
          </a:lnRef>
          <a:fillRef idx="0">
            <a:schemeClr val="dk1"/>
          </a:fillRef>
          <a:effectRef idx="0">
            <a:schemeClr val="dk1"/>
          </a:effectRef>
          <a:fontRef idx="minor">
            <a:schemeClr val="tx1"/>
          </a:fontRef>
        </p:style>
      </p:cxnSp>
      <p:sp>
        <p:nvSpPr>
          <p:cNvPr id="6" name="Rectangle 1"/>
          <p:cNvSpPr>
            <a:spLocks noChangeArrowheads="1"/>
          </p:cNvSpPr>
          <p:nvPr/>
        </p:nvSpPr>
        <p:spPr bwMode="auto">
          <a:xfrm>
            <a:off x="3231655" y="5097823"/>
            <a:ext cx="23125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7030A0"/>
                </a:solidFill>
                <a:effectLst/>
                <a:latin typeface="Open Sans"/>
              </a:rPr>
              <a:t>=&gt; Chọn câu B.</a:t>
            </a:r>
            <a:endParaRPr kumimoji="0" lang="en-US" altLang="en-US" sz="2000" b="1" i="0" u="none" strike="noStrike" cap="none" normalizeH="0" baseline="0" dirty="0" smtClean="0">
              <a:ln>
                <a:noFill/>
              </a:ln>
              <a:solidFill>
                <a:srgbClr val="7030A0"/>
              </a:solidFill>
              <a:effectLst/>
            </a:endParaRPr>
          </a:p>
        </p:txBody>
      </p:sp>
      <p:sp>
        <p:nvSpPr>
          <p:cNvPr id="4" name="Rectangle 3"/>
          <p:cNvSpPr/>
          <p:nvPr/>
        </p:nvSpPr>
        <p:spPr>
          <a:xfrm>
            <a:off x="3300584" y="2335239"/>
            <a:ext cx="3589444" cy="400110"/>
          </a:xfrm>
          <a:prstGeom prst="rect">
            <a:avLst/>
          </a:prstGeom>
        </p:spPr>
        <p:txBody>
          <a:bodyPr wrap="none">
            <a:spAutoFit/>
          </a:bodyPr>
          <a:lstStyle/>
          <a:p>
            <a:pPr lvl="0" algn="just" eaLnBrk="0" fontAlgn="base" hangingPunct="0">
              <a:spcBef>
                <a:spcPct val="0"/>
              </a:spcBef>
              <a:spcAft>
                <a:spcPct val="0"/>
              </a:spcAft>
            </a:pPr>
            <a:r>
              <a:rPr lang="en-US" altLang="en-US" sz="2000" b="1" dirty="0">
                <a:solidFill>
                  <a:srgbClr val="7030A0"/>
                </a:solidFill>
                <a:latin typeface="Open Sans"/>
              </a:rPr>
              <a:t>Công suất của máy nâng là:</a:t>
            </a:r>
            <a:endParaRPr lang="en-US" altLang="en-US" sz="2000" b="1" dirty="0">
              <a:solidFill>
                <a:srgbClr val="7030A0"/>
              </a:solidFill>
            </a:endParaRPr>
          </a:p>
        </p:txBody>
      </p:sp>
      <p:sp>
        <p:nvSpPr>
          <p:cNvPr id="5" name="Rectangle 4"/>
          <p:cNvSpPr/>
          <p:nvPr/>
        </p:nvSpPr>
        <p:spPr>
          <a:xfrm>
            <a:off x="3300584" y="3635514"/>
            <a:ext cx="7820134" cy="892552"/>
          </a:xfrm>
          <a:prstGeom prst="rect">
            <a:avLst/>
          </a:prstGeom>
        </p:spPr>
        <p:txBody>
          <a:bodyPr wrap="square">
            <a:spAutoFit/>
          </a:bodyPr>
          <a:lstStyle/>
          <a:p>
            <a:pPr lvl="0" algn="just" eaLnBrk="0" fontAlgn="base" hangingPunct="0">
              <a:spcBef>
                <a:spcPct val="0"/>
              </a:spcBef>
              <a:spcAft>
                <a:spcPct val="0"/>
              </a:spcAft>
            </a:pPr>
            <a:r>
              <a:rPr lang="en-US" altLang="en-US" sz="2000" b="1" dirty="0">
                <a:solidFill>
                  <a:srgbClr val="7030A0"/>
                </a:solidFill>
                <a:latin typeface="Open Sans"/>
              </a:rPr>
              <a:t>Nếu bỏ qua công suất hao phí, để nâng được vật trên thì phải dùng động cơ điện có công suất </a:t>
            </a:r>
            <a:r>
              <a:rPr lang="de-DE" altLang="vi-VN" sz="3200" b="1" dirty="0">
                <a:solidFill>
                  <a:srgbClr val="7030A0"/>
                </a:solidFill>
                <a:latin typeface=".VnCommercial ScriptH" panose="020B7200000000000000" pitchFamily="34" charset="0"/>
              </a:rPr>
              <a:t>P</a:t>
            </a:r>
            <a:r>
              <a:rPr lang="de-DE" altLang="vi-VN" sz="2000" b="1" dirty="0">
                <a:solidFill>
                  <a:srgbClr val="7030A0"/>
                </a:solidFill>
                <a:latin typeface=".VnCommercial ScriptH" panose="020B7200000000000000" pitchFamily="34" charset="0"/>
              </a:rPr>
              <a:t> </a:t>
            </a:r>
            <a:r>
              <a:rPr lang="en-US" altLang="en-US" sz="2000" b="1" dirty="0" smtClean="0">
                <a:solidFill>
                  <a:srgbClr val="7030A0"/>
                </a:solidFill>
                <a:latin typeface="Open Sans"/>
              </a:rPr>
              <a:t>≥ </a:t>
            </a:r>
            <a:r>
              <a:rPr lang="en-US" altLang="en-US" sz="2000" b="1" dirty="0">
                <a:solidFill>
                  <a:srgbClr val="7030A0"/>
                </a:solidFill>
                <a:latin typeface="Open Sans"/>
              </a:rPr>
              <a:t>0,75kW</a:t>
            </a:r>
            <a:endParaRPr lang="en-US" altLang="en-US" sz="2000" b="1" dirty="0">
              <a:solidFill>
                <a:srgbClr val="7030A0"/>
              </a:solidFill>
            </a:endParaRPr>
          </a:p>
        </p:txBody>
      </p:sp>
      <p:sp>
        <p:nvSpPr>
          <p:cNvPr id="7" name="Rectangle 6"/>
          <p:cNvSpPr/>
          <p:nvPr/>
        </p:nvSpPr>
        <p:spPr>
          <a:xfrm>
            <a:off x="3231655" y="4430142"/>
            <a:ext cx="6474849" cy="584775"/>
          </a:xfrm>
          <a:prstGeom prst="rect">
            <a:avLst/>
          </a:prstGeom>
        </p:spPr>
        <p:txBody>
          <a:bodyPr wrap="none">
            <a:spAutoFit/>
          </a:bodyPr>
          <a:lstStyle/>
          <a:p>
            <a:pPr lvl="0" algn="just" eaLnBrk="0" fontAlgn="base" hangingPunct="0">
              <a:spcBef>
                <a:spcPct val="0"/>
              </a:spcBef>
              <a:spcAft>
                <a:spcPct val="0"/>
              </a:spcAft>
            </a:pPr>
            <a:r>
              <a:rPr lang="en-US" altLang="en-US" sz="2000" b="1" dirty="0" smtClean="0">
                <a:solidFill>
                  <a:srgbClr val="7030A0"/>
                </a:solidFill>
                <a:latin typeface="Open Sans"/>
              </a:rPr>
              <a:t>=&gt;  </a:t>
            </a:r>
            <a:r>
              <a:rPr lang="en-US" altLang="en-US" sz="2000" b="1" dirty="0">
                <a:solidFill>
                  <a:srgbClr val="7030A0"/>
                </a:solidFill>
                <a:latin typeface="Open Sans"/>
              </a:rPr>
              <a:t>Công suất phù hợp cho máy nâng là: </a:t>
            </a:r>
            <a:r>
              <a:rPr lang="de-DE" altLang="vi-VN" sz="3200" b="1" dirty="0">
                <a:solidFill>
                  <a:srgbClr val="7030A0"/>
                </a:solidFill>
                <a:latin typeface=".VnCommercial ScriptH" panose="020B7200000000000000" pitchFamily="34" charset="0"/>
              </a:rPr>
              <a:t>P</a:t>
            </a:r>
            <a:r>
              <a:rPr lang="en-US" altLang="en-US" sz="3200" b="1" dirty="0" smtClean="0">
                <a:solidFill>
                  <a:srgbClr val="7030A0"/>
                </a:solidFill>
                <a:latin typeface="Open Sans"/>
              </a:rPr>
              <a:t> </a:t>
            </a:r>
            <a:r>
              <a:rPr lang="en-US" altLang="en-US" sz="2000" b="1" dirty="0">
                <a:solidFill>
                  <a:srgbClr val="7030A0"/>
                </a:solidFill>
                <a:latin typeface="Open Sans"/>
              </a:rPr>
              <a:t>= 0,8kW</a:t>
            </a:r>
            <a:endParaRPr lang="en-US" altLang="en-US" sz="2000" b="1" dirty="0">
              <a:solidFill>
                <a:srgbClr val="7030A0"/>
              </a:solidFill>
            </a:endParaRPr>
          </a:p>
        </p:txBody>
      </p:sp>
      <p:sp>
        <p:nvSpPr>
          <p:cNvPr id="13"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4" name="Rectangle 13"/>
              <p:cNvSpPr/>
              <p:nvPr/>
            </p:nvSpPr>
            <p:spPr>
              <a:xfrm>
                <a:off x="3731443" y="2735349"/>
                <a:ext cx="1239511" cy="713529"/>
              </a:xfrm>
              <a:prstGeom prst="rect">
                <a:avLst/>
              </a:prstGeom>
            </p:spPr>
            <p:txBody>
              <a:bodyPr wrap="square">
                <a:spAutoFit/>
              </a:bodyPr>
              <a:lstStyle/>
              <a:p>
                <a:r>
                  <a:rPr lang="de-DE" altLang="vi-VN" sz="2800" b="1" dirty="0" smtClean="0">
                    <a:solidFill>
                      <a:srgbClr val="7030A0"/>
                    </a:solidFill>
                    <a:latin typeface=".VnCommercial ScriptH" panose="020B7200000000000000" pitchFamily="34" charset="0"/>
                  </a:rPr>
                  <a:t>P</a:t>
                </a:r>
                <a:r>
                  <a:rPr lang="en-US" altLang="vi-VN" sz="2800" b="1" dirty="0" smtClean="0">
                    <a:solidFill>
                      <a:srgbClr val="7030A0"/>
                    </a:solidFill>
                  </a:rPr>
                  <a:t>   = </a:t>
                </a:r>
                <a14:m>
                  <m:oMath xmlns:m="http://schemas.openxmlformats.org/officeDocument/2006/math">
                    <m:f>
                      <m:fPr>
                        <m:ctrlPr>
                          <a:rPr lang="en-US" altLang="vi-VN" sz="2800" b="1" i="1">
                            <a:solidFill>
                              <a:srgbClr val="7030A0"/>
                            </a:solidFill>
                            <a:latin typeface="Cambria Math" panose="02040503050406030204" pitchFamily="18" charset="0"/>
                          </a:rPr>
                        </m:ctrlPr>
                      </m:fPr>
                      <m:num>
                        <m:r>
                          <a:rPr lang="en-US" altLang="vi-VN" sz="2800" b="1" i="1" smtClean="0">
                            <a:solidFill>
                              <a:srgbClr val="7030A0"/>
                            </a:solidFill>
                            <a:latin typeface="Cambria Math" panose="02040503050406030204" pitchFamily="18" charset="0"/>
                          </a:rPr>
                          <m:t>𝑨</m:t>
                        </m:r>
                      </m:num>
                      <m:den>
                        <m:r>
                          <a:rPr lang="en-US" altLang="vi-VN" sz="2800" b="1" i="1" smtClean="0">
                            <a:solidFill>
                              <a:srgbClr val="7030A0"/>
                            </a:solidFill>
                            <a:latin typeface="Cambria Math" panose="02040503050406030204" pitchFamily="18" charset="0"/>
                          </a:rPr>
                          <m:t>𝒕</m:t>
                        </m:r>
                      </m:den>
                    </m:f>
                  </m:oMath>
                </a14:m>
                <a:endParaRPr lang="vi-VN" sz="2800" b="1" dirty="0">
                  <a:solidFill>
                    <a:srgbClr val="7030A0"/>
                  </a:solidFill>
                </a:endParaRPr>
              </a:p>
            </p:txBody>
          </p:sp>
        </mc:Choice>
        <mc:Fallback>
          <p:sp>
            <p:nvSpPr>
              <p:cNvPr id="14" name="Rectangle 13"/>
              <p:cNvSpPr>
                <a:spLocks noRot="1" noChangeAspect="1" noMove="1" noResize="1" noEditPoints="1" noAdjustHandles="1" noChangeArrowheads="1" noChangeShapeType="1" noTextEdit="1"/>
              </p:cNvSpPr>
              <p:nvPr/>
            </p:nvSpPr>
            <p:spPr>
              <a:xfrm>
                <a:off x="3731443" y="2735349"/>
                <a:ext cx="1239511" cy="713529"/>
              </a:xfrm>
              <a:prstGeom prst="rect">
                <a:avLst/>
              </a:prstGeom>
              <a:blipFill>
                <a:blip r:embed="rId2"/>
                <a:stretch>
                  <a:fillRect l="-9852" b="-11111"/>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4654901" y="2697692"/>
                <a:ext cx="845103" cy="721159"/>
              </a:xfrm>
              <a:prstGeom prst="rect">
                <a:avLst/>
              </a:prstGeom>
            </p:spPr>
            <p:txBody>
              <a:bodyPr wrap="none">
                <a:spAutoFit/>
              </a:bodyPr>
              <a:lstStyle/>
              <a:p>
                <a:r>
                  <a:rPr lang="en-US" altLang="vi-VN" sz="2800" b="1" dirty="0" smtClean="0">
                    <a:solidFill>
                      <a:srgbClr val="7030A0"/>
                    </a:solidFill>
                  </a:rPr>
                  <a:t>= </a:t>
                </a:r>
                <a14:m>
                  <m:oMath xmlns:m="http://schemas.openxmlformats.org/officeDocument/2006/math">
                    <m:f>
                      <m:fPr>
                        <m:ctrlPr>
                          <a:rPr lang="en-US" altLang="vi-VN" sz="2800" b="1" i="1">
                            <a:solidFill>
                              <a:srgbClr val="7030A0"/>
                            </a:solidFill>
                            <a:latin typeface="Cambria Math" panose="02040503050406030204" pitchFamily="18" charset="0"/>
                          </a:rPr>
                        </m:ctrlPr>
                      </m:fPr>
                      <m:num>
                        <m:r>
                          <a:rPr lang="en-US" altLang="vi-VN" sz="2800" b="1" i="1" smtClean="0">
                            <a:solidFill>
                              <a:srgbClr val="7030A0"/>
                            </a:solidFill>
                            <a:latin typeface="Cambria Math" panose="02040503050406030204" pitchFamily="18" charset="0"/>
                          </a:rPr>
                          <m:t>𝑷</m:t>
                        </m:r>
                        <m:r>
                          <a:rPr lang="en-US" altLang="vi-VN" sz="2800" b="1" i="1" smtClean="0">
                            <a:solidFill>
                              <a:srgbClr val="7030A0"/>
                            </a:solidFill>
                            <a:latin typeface="Cambria Math" panose="02040503050406030204" pitchFamily="18" charset="0"/>
                          </a:rPr>
                          <m:t>.</m:t>
                        </m:r>
                        <m:r>
                          <a:rPr lang="en-US" altLang="vi-VN" sz="2800" b="1" i="1" smtClean="0">
                            <a:solidFill>
                              <a:srgbClr val="7030A0"/>
                            </a:solidFill>
                            <a:latin typeface="Cambria Math" panose="02040503050406030204" pitchFamily="18" charset="0"/>
                          </a:rPr>
                          <m:t>𝒉</m:t>
                        </m:r>
                      </m:num>
                      <m:den>
                        <m:r>
                          <a:rPr lang="en-US" altLang="vi-VN" sz="2800" b="1" i="1" smtClean="0">
                            <a:solidFill>
                              <a:srgbClr val="7030A0"/>
                            </a:solidFill>
                            <a:latin typeface="Cambria Math" panose="02040503050406030204" pitchFamily="18" charset="0"/>
                          </a:rPr>
                          <m:t>𝒕</m:t>
                        </m:r>
                      </m:den>
                    </m:f>
                  </m:oMath>
                </a14:m>
                <a:endParaRPr lang="vi-VN" sz="2800" b="1" dirty="0">
                  <a:solidFill>
                    <a:srgbClr val="7030A0"/>
                  </a:solidFill>
                </a:endParaRPr>
              </a:p>
            </p:txBody>
          </p:sp>
        </mc:Choice>
        <mc:Fallback>
          <p:sp>
            <p:nvSpPr>
              <p:cNvPr id="15" name="Rectangle 14"/>
              <p:cNvSpPr>
                <a:spLocks noRot="1" noChangeAspect="1" noMove="1" noResize="1" noEditPoints="1" noAdjustHandles="1" noChangeArrowheads="1" noChangeShapeType="1" noTextEdit="1"/>
              </p:cNvSpPr>
              <p:nvPr/>
            </p:nvSpPr>
            <p:spPr>
              <a:xfrm>
                <a:off x="4654901" y="2697692"/>
                <a:ext cx="845103" cy="721159"/>
              </a:xfrm>
              <a:prstGeom prst="rect">
                <a:avLst/>
              </a:prstGeom>
              <a:blipFill>
                <a:blip r:embed="rId3"/>
                <a:stretch>
                  <a:fillRect l="-15217" b="-11017"/>
                </a:stretch>
              </a:blipFill>
            </p:spPr>
            <p:txBody>
              <a:bodyPr/>
              <a:lstStyle/>
              <a:p>
                <a:r>
                  <a:rPr lang="vi-VN">
                    <a:noFill/>
                  </a:rPr>
                  <a:t> </a:t>
                </a:r>
              </a:p>
            </p:txBody>
          </p:sp>
        </mc:Fallback>
      </mc:AlternateContent>
      <p:sp>
        <p:nvSpPr>
          <p:cNvPr id="16" name="Rectangle 15"/>
          <p:cNvSpPr/>
          <p:nvPr/>
        </p:nvSpPr>
        <p:spPr>
          <a:xfrm>
            <a:off x="6686921" y="2865057"/>
            <a:ext cx="3613526" cy="461665"/>
          </a:xfrm>
          <a:prstGeom prst="rect">
            <a:avLst/>
          </a:prstGeom>
        </p:spPr>
        <p:txBody>
          <a:bodyPr wrap="square">
            <a:spAutoFit/>
          </a:bodyPr>
          <a:lstStyle/>
          <a:p>
            <a:r>
              <a:rPr lang="en-US" altLang="vi-VN" sz="2400" b="1" dirty="0" smtClean="0">
                <a:solidFill>
                  <a:srgbClr val="7030A0"/>
                </a:solidFill>
              </a:rPr>
              <a:t>= 750 </a:t>
            </a:r>
            <a:r>
              <a:rPr lang="en-US" altLang="vi-VN" sz="2400" b="1" dirty="0" smtClean="0">
                <a:solidFill>
                  <a:srgbClr val="7030A0"/>
                </a:solidFill>
              </a:rPr>
              <a:t>(W</a:t>
            </a:r>
            <a:r>
              <a:rPr lang="en-US" altLang="vi-VN" sz="2400" b="1" dirty="0" smtClean="0">
                <a:solidFill>
                  <a:srgbClr val="7030A0"/>
                </a:solidFill>
              </a:rPr>
              <a:t>) = 0,75kW</a:t>
            </a:r>
            <a:endParaRPr lang="vi-VN" sz="2400" b="1" dirty="0">
              <a:solidFill>
                <a:srgbClr val="7030A0"/>
              </a:solidFill>
            </a:endParaRPr>
          </a:p>
        </p:txBody>
      </p:sp>
      <mc:AlternateContent xmlns:mc="http://schemas.openxmlformats.org/markup-compatibility/2006">
        <mc:Choice xmlns:a14="http://schemas.microsoft.com/office/drawing/2010/main" Requires="a14">
          <p:sp>
            <p:nvSpPr>
              <p:cNvPr id="17" name="Rectangle 16"/>
              <p:cNvSpPr/>
              <p:nvPr/>
            </p:nvSpPr>
            <p:spPr>
              <a:xfrm>
                <a:off x="5374488" y="2760087"/>
                <a:ext cx="1443024" cy="721031"/>
              </a:xfrm>
              <a:prstGeom prst="rect">
                <a:avLst/>
              </a:prstGeom>
            </p:spPr>
            <p:txBody>
              <a:bodyPr wrap="none">
                <a:spAutoFit/>
              </a:bodyPr>
              <a:lstStyle/>
              <a:p>
                <a:r>
                  <a:rPr lang="en-US" altLang="vi-VN" sz="2800" b="1" dirty="0" smtClean="0">
                    <a:solidFill>
                      <a:srgbClr val="7030A0"/>
                    </a:solidFill>
                  </a:rPr>
                  <a:t>= </a:t>
                </a:r>
                <a14:m>
                  <m:oMath xmlns:m="http://schemas.openxmlformats.org/officeDocument/2006/math">
                    <m:f>
                      <m:fPr>
                        <m:ctrlPr>
                          <a:rPr lang="en-US" altLang="vi-VN" sz="2800" b="1" i="1">
                            <a:solidFill>
                              <a:srgbClr val="7030A0"/>
                            </a:solidFill>
                            <a:latin typeface="Cambria Math" panose="02040503050406030204" pitchFamily="18" charset="0"/>
                          </a:rPr>
                        </m:ctrlPr>
                      </m:fPr>
                      <m:num>
                        <m:r>
                          <a:rPr lang="en-US" altLang="vi-VN" sz="2800" b="1" i="1" smtClean="0">
                            <a:solidFill>
                              <a:srgbClr val="7030A0"/>
                            </a:solidFill>
                            <a:latin typeface="Cambria Math" panose="02040503050406030204" pitchFamily="18" charset="0"/>
                          </a:rPr>
                          <m:t>𝟐𝟎𝟎𝟎</m:t>
                        </m:r>
                        <m:r>
                          <a:rPr lang="en-US" altLang="vi-VN" sz="2800" b="1" i="1" smtClean="0">
                            <a:solidFill>
                              <a:srgbClr val="7030A0"/>
                            </a:solidFill>
                            <a:latin typeface="Cambria Math" panose="02040503050406030204" pitchFamily="18" charset="0"/>
                          </a:rPr>
                          <m:t>.</m:t>
                        </m:r>
                        <m:r>
                          <a:rPr lang="en-US" altLang="vi-VN" sz="2800" b="1" i="1" smtClean="0">
                            <a:solidFill>
                              <a:srgbClr val="7030A0"/>
                            </a:solidFill>
                            <a:latin typeface="Cambria Math" panose="02040503050406030204" pitchFamily="18" charset="0"/>
                          </a:rPr>
                          <m:t>𝟏𝟓</m:t>
                        </m:r>
                      </m:num>
                      <m:den>
                        <m:r>
                          <a:rPr lang="en-US" altLang="vi-VN" sz="2800" b="1" i="1" smtClean="0">
                            <a:solidFill>
                              <a:srgbClr val="7030A0"/>
                            </a:solidFill>
                            <a:latin typeface="Cambria Math" panose="02040503050406030204" pitchFamily="18" charset="0"/>
                          </a:rPr>
                          <m:t>𝟒𝟎</m:t>
                        </m:r>
                      </m:den>
                    </m:f>
                  </m:oMath>
                </a14:m>
                <a:endParaRPr lang="vi-VN" sz="2800" b="1" dirty="0">
                  <a:solidFill>
                    <a:srgbClr val="7030A0"/>
                  </a:solidFill>
                </a:endParaRPr>
              </a:p>
            </p:txBody>
          </p:sp>
        </mc:Choice>
        <mc:Fallback>
          <p:sp>
            <p:nvSpPr>
              <p:cNvPr id="17" name="Rectangle 16"/>
              <p:cNvSpPr>
                <a:spLocks noRot="1" noChangeAspect="1" noMove="1" noResize="1" noEditPoints="1" noAdjustHandles="1" noChangeArrowheads="1" noChangeShapeType="1" noTextEdit="1"/>
              </p:cNvSpPr>
              <p:nvPr/>
            </p:nvSpPr>
            <p:spPr>
              <a:xfrm>
                <a:off x="5374488" y="2760087"/>
                <a:ext cx="1443024" cy="721031"/>
              </a:xfrm>
              <a:prstGeom prst="rect">
                <a:avLst/>
              </a:prstGeom>
              <a:blipFill>
                <a:blip r:embed="rId4"/>
                <a:stretch>
                  <a:fillRect l="-8898" b="-11017"/>
                </a:stretch>
              </a:blipFill>
            </p:spPr>
            <p:txBody>
              <a:bodyPr/>
              <a:lstStyle/>
              <a:p>
                <a:r>
                  <a:rPr lang="vi-VN">
                    <a:noFill/>
                  </a:rPr>
                  <a:t> </a:t>
                </a:r>
              </a:p>
            </p:txBody>
          </p:sp>
        </mc:Fallback>
      </mc:AlternateContent>
    </p:spTree>
    <p:extLst>
      <p:ext uri="{BB962C8B-B14F-4D97-AF65-F5344CB8AC3E}">
        <p14:creationId xmlns:p14="http://schemas.microsoft.com/office/powerpoint/2010/main" val="1188506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P spid="4" grpId="0"/>
      <p:bldP spid="5" grpId="0"/>
      <p:bldP spid="7" grpId="0"/>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Oval 6"/>
          <p:cNvSpPr/>
          <p:nvPr/>
        </p:nvSpPr>
        <p:spPr>
          <a:xfrm>
            <a:off x="1371401" y="1970770"/>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853241" y="638623"/>
            <a:ext cx="10528300" cy="461665"/>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2400" b="1" u="sng" dirty="0" err="1">
                <a:solidFill>
                  <a:srgbClr val="FF0000"/>
                </a:solidFill>
              </a:rPr>
              <a:t>Bài</a:t>
            </a:r>
            <a:r>
              <a:rPr lang="en-US" sz="2400" b="1" u="sng" dirty="0">
                <a:solidFill>
                  <a:srgbClr val="FF0000"/>
                </a:solidFill>
              </a:rPr>
              <a:t> </a:t>
            </a:r>
            <a:r>
              <a:rPr lang="en-US" sz="2400" b="1" u="sng" dirty="0" smtClean="0">
                <a:solidFill>
                  <a:srgbClr val="FF0000"/>
                </a:solidFill>
              </a:rPr>
              <a:t>12.8</a:t>
            </a:r>
            <a:r>
              <a:rPr lang="en-US" sz="2400" b="1" dirty="0" smtClean="0"/>
              <a:t>:</a:t>
            </a:r>
            <a:r>
              <a:rPr lang="en-US" sz="2400" b="1" dirty="0"/>
              <a:t> </a:t>
            </a:r>
            <a:r>
              <a:rPr lang="en-US" sz="2400" b="1" dirty="0" err="1"/>
              <a:t>Công</a:t>
            </a:r>
            <a:r>
              <a:rPr lang="en-US" sz="2400" b="1" dirty="0"/>
              <a:t> </a:t>
            </a:r>
            <a:r>
              <a:rPr lang="en-US" sz="2400" b="1" dirty="0" err="1"/>
              <a:t>suất</a:t>
            </a:r>
            <a:r>
              <a:rPr lang="en-US" sz="2400" b="1" dirty="0"/>
              <a:t> </a:t>
            </a:r>
            <a:r>
              <a:rPr lang="en-US" sz="2400" b="1" dirty="0" err="1"/>
              <a:t>điện</a:t>
            </a:r>
            <a:r>
              <a:rPr lang="en-US" sz="2400" b="1" dirty="0"/>
              <a:t> </a:t>
            </a:r>
            <a:r>
              <a:rPr lang="en-US" sz="2400" b="1" dirty="0" err="1"/>
              <a:t>của</a:t>
            </a:r>
            <a:r>
              <a:rPr lang="en-US" sz="2400" b="1" dirty="0"/>
              <a:t> </a:t>
            </a:r>
            <a:r>
              <a:rPr lang="en-US" sz="2400" b="1" dirty="0" err="1"/>
              <a:t>một</a:t>
            </a:r>
            <a:r>
              <a:rPr lang="en-US" sz="2400" b="1" dirty="0"/>
              <a:t> </a:t>
            </a:r>
            <a:r>
              <a:rPr lang="en-US" sz="2400" b="1" dirty="0" err="1"/>
              <a:t>đoạn</a:t>
            </a:r>
            <a:r>
              <a:rPr lang="en-US" sz="2400" b="1" dirty="0"/>
              <a:t> </a:t>
            </a:r>
            <a:r>
              <a:rPr lang="en-US" sz="2400" b="1" dirty="0" err="1"/>
              <a:t>mạch</a:t>
            </a:r>
            <a:r>
              <a:rPr lang="en-US" sz="2400" b="1" dirty="0"/>
              <a:t> </a:t>
            </a:r>
            <a:r>
              <a:rPr lang="en-US" sz="2400" b="1" dirty="0" err="1"/>
              <a:t>có</a:t>
            </a:r>
            <a:r>
              <a:rPr lang="en-US" sz="2400" b="1" dirty="0"/>
              <a:t> ý </a:t>
            </a:r>
            <a:r>
              <a:rPr lang="en-US" sz="2400" b="1" dirty="0" err="1"/>
              <a:t>nghĩa</a:t>
            </a:r>
            <a:r>
              <a:rPr lang="en-US" sz="2400" b="1" dirty="0"/>
              <a:t> </a:t>
            </a:r>
            <a:r>
              <a:rPr lang="en-US" sz="2400" b="1" dirty="0" err="1"/>
              <a:t>gì</a:t>
            </a:r>
            <a:r>
              <a:rPr lang="en-US" sz="2400" b="1" dirty="0"/>
              <a:t> ?</a:t>
            </a:r>
            <a:endParaRPr lang="en-US" altLang="vi-VN" sz="2400" b="1" dirty="0">
              <a:latin typeface="Times New Roman" panose="02020603050405020304" pitchFamily="18" charset="0"/>
            </a:endParaRPr>
          </a:p>
        </p:txBody>
      </p:sp>
      <p:sp>
        <p:nvSpPr>
          <p:cNvPr id="3" name="Rectangle 2"/>
          <p:cNvSpPr/>
          <p:nvPr/>
        </p:nvSpPr>
        <p:spPr>
          <a:xfrm>
            <a:off x="1371401" y="1319528"/>
            <a:ext cx="10269220" cy="2308324"/>
          </a:xfrm>
          <a:prstGeom prst="rect">
            <a:avLst/>
          </a:prstGeom>
        </p:spPr>
        <p:txBody>
          <a:bodyPr wrap="square">
            <a:spAutoFit/>
          </a:bodyPr>
          <a:lstStyle/>
          <a:p>
            <a:pPr algn="just">
              <a:lnSpc>
                <a:spcPct val="150000"/>
              </a:lnSpc>
            </a:pPr>
            <a:r>
              <a:rPr lang="vi-VN" sz="2400" b="1" i="0" dirty="0" smtClean="0">
                <a:solidFill>
                  <a:srgbClr val="00B0F0"/>
                </a:solidFill>
                <a:effectLst/>
                <a:latin typeface="Open Sans"/>
              </a:rPr>
              <a:t>A. Là năng lượng của dòng điện chạy qua đoạn mạch đó</a:t>
            </a:r>
          </a:p>
          <a:p>
            <a:pPr algn="just">
              <a:lnSpc>
                <a:spcPct val="150000"/>
              </a:lnSpc>
            </a:pPr>
            <a:r>
              <a:rPr lang="vi-VN" sz="2400" b="1" i="0" dirty="0" smtClean="0">
                <a:solidFill>
                  <a:srgbClr val="00B0F0"/>
                </a:solidFill>
                <a:effectLst/>
                <a:latin typeface="Open Sans"/>
              </a:rPr>
              <a:t>B. Là điện năng mà đoạn mạch đó tiêu thụ trong một đơn vị thời gian</a:t>
            </a:r>
          </a:p>
          <a:p>
            <a:pPr algn="just">
              <a:lnSpc>
                <a:spcPct val="150000"/>
              </a:lnSpc>
            </a:pPr>
            <a:r>
              <a:rPr lang="vi-VN" sz="2400" b="1" i="0" dirty="0" smtClean="0">
                <a:solidFill>
                  <a:srgbClr val="00B0F0"/>
                </a:solidFill>
                <a:effectLst/>
                <a:latin typeface="Open Sans"/>
              </a:rPr>
              <a:t>C. Là mức độ mạnh yếu của dòng điện chạy qua đoạn mạch đó</a:t>
            </a:r>
          </a:p>
          <a:p>
            <a:pPr algn="just">
              <a:lnSpc>
                <a:spcPct val="150000"/>
              </a:lnSpc>
            </a:pPr>
            <a:r>
              <a:rPr lang="vi-VN" sz="2400" b="1" i="0" dirty="0" smtClean="0">
                <a:solidFill>
                  <a:srgbClr val="00B0F0"/>
                </a:solidFill>
                <a:effectLst/>
                <a:latin typeface="Open Sans"/>
              </a:rPr>
              <a:t>D. Là các loại tác dụng mà dòng điện gây ra ở đoạn mạch</a:t>
            </a:r>
            <a:endParaRPr lang="vi-VN" sz="2400" b="1" i="0" dirty="0">
              <a:solidFill>
                <a:srgbClr val="00B0F0"/>
              </a:solidFill>
              <a:effectLst/>
              <a:latin typeface="Open Sans"/>
            </a:endParaRPr>
          </a:p>
        </p:txBody>
      </p:sp>
      <p:sp>
        <p:nvSpPr>
          <p:cNvPr id="6"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157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Oval 6"/>
          <p:cNvSpPr/>
          <p:nvPr/>
        </p:nvSpPr>
        <p:spPr>
          <a:xfrm>
            <a:off x="2308607" y="2024558"/>
            <a:ext cx="518160" cy="502920"/>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13715" name="Text Box 51"/>
          <p:cNvSpPr txBox="1">
            <a:spLocks noChangeArrowheads="1"/>
          </p:cNvSpPr>
          <p:nvPr/>
        </p:nvSpPr>
        <p:spPr bwMode="auto">
          <a:xfrm>
            <a:off x="912532" y="633527"/>
            <a:ext cx="10528300" cy="1200329"/>
          </a:xfrm>
          <a:prstGeom prst="rect">
            <a:avLst/>
          </a:prstGeom>
          <a:solidFill>
            <a:schemeClr val="accent2">
              <a:lumMod val="20000"/>
              <a:lumOff val="80000"/>
            </a:schemeClr>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sz="2400" b="1" u="sng" dirty="0">
                <a:solidFill>
                  <a:srgbClr val="FF0000"/>
                </a:solidFill>
              </a:rPr>
              <a:t>Bài </a:t>
            </a:r>
            <a:r>
              <a:rPr lang="en-US" sz="2400" b="1" u="sng" dirty="0" smtClean="0">
                <a:solidFill>
                  <a:srgbClr val="FF0000"/>
                </a:solidFill>
              </a:rPr>
              <a:t>12.</a:t>
            </a:r>
            <a:r>
              <a:rPr lang="vi-VN" sz="2400" b="1" u="sng" dirty="0" smtClean="0">
                <a:solidFill>
                  <a:srgbClr val="FF0000"/>
                </a:solidFill>
              </a:rPr>
              <a:t>9: </a:t>
            </a:r>
            <a:r>
              <a:rPr lang="vi-VN" sz="2400" b="1" dirty="0"/>
              <a:t>Một bếp điện có điện trở R được mắc vào hiệu điện thế U thì dòng điện chạy qua nó có cường độ I. Khi đó công suất của bếp là P. Công thức tính P nào dưới đây </a:t>
            </a:r>
            <a:r>
              <a:rPr lang="vi-VN" sz="2400" b="1" dirty="0">
                <a:solidFill>
                  <a:srgbClr val="FF0000"/>
                </a:solidFill>
              </a:rPr>
              <a:t>không </a:t>
            </a:r>
            <a:r>
              <a:rPr lang="vi-VN" sz="2400" b="1" dirty="0"/>
              <a:t>đúng?</a:t>
            </a:r>
            <a:endParaRPr lang="en-US" altLang="vi-VN" sz="2400" b="1" dirty="0">
              <a:latin typeface="Times New Roman" panose="02020603050405020304" pitchFamily="18" charset="0"/>
            </a:endParaRPr>
          </a:p>
        </p:txBody>
      </p:sp>
      <p:sp>
        <p:nvSpPr>
          <p:cNvPr id="2" name="Rectangle 1"/>
          <p:cNvSpPr/>
          <p:nvPr/>
        </p:nvSpPr>
        <p:spPr>
          <a:xfrm>
            <a:off x="2433297" y="1833856"/>
            <a:ext cx="6096000" cy="3046988"/>
          </a:xfrm>
          <a:prstGeom prst="rect">
            <a:avLst/>
          </a:prstGeom>
        </p:spPr>
        <p:txBody>
          <a:bodyPr>
            <a:spAutoFit/>
          </a:bodyPr>
          <a:lstStyle/>
          <a:p>
            <a:pPr algn="just">
              <a:lnSpc>
                <a:spcPct val="150000"/>
              </a:lnSpc>
            </a:pPr>
            <a:r>
              <a:rPr lang="pt-BR" sz="2400" b="1" i="0" dirty="0" smtClean="0">
                <a:solidFill>
                  <a:srgbClr val="0070C0"/>
                </a:solidFill>
                <a:effectLst/>
                <a:latin typeface="Open Sans"/>
              </a:rPr>
              <a:t>A. </a:t>
            </a:r>
            <a:r>
              <a:rPr lang="de-DE" altLang="vi-VN" sz="3200" b="1" dirty="0">
                <a:solidFill>
                  <a:srgbClr val="0070C0"/>
                </a:solidFill>
                <a:latin typeface=".VnCommercial ScriptH" panose="020B7200000000000000" pitchFamily="34" charset="0"/>
              </a:rPr>
              <a:t>P</a:t>
            </a:r>
            <a:r>
              <a:rPr lang="pt-BR" sz="2400" b="1" i="0" dirty="0" smtClean="0">
                <a:solidFill>
                  <a:srgbClr val="0070C0"/>
                </a:solidFill>
                <a:effectLst/>
                <a:latin typeface="Open Sans"/>
              </a:rPr>
              <a:t> </a:t>
            </a:r>
            <a:r>
              <a:rPr lang="pt-BR" sz="2400" b="1" i="0" dirty="0" smtClean="0">
                <a:solidFill>
                  <a:srgbClr val="0070C0"/>
                </a:solidFill>
                <a:effectLst/>
                <a:latin typeface="Open Sans"/>
              </a:rPr>
              <a:t>= U</a:t>
            </a:r>
            <a:r>
              <a:rPr lang="pt-BR" sz="2400" b="1" i="0" baseline="30000" dirty="0" smtClean="0">
                <a:solidFill>
                  <a:srgbClr val="0070C0"/>
                </a:solidFill>
                <a:effectLst/>
                <a:latin typeface="Open Sans"/>
              </a:rPr>
              <a:t>2</a:t>
            </a:r>
            <a:r>
              <a:rPr lang="pt-BR" sz="2400" b="1" i="0" dirty="0" smtClean="0">
                <a:solidFill>
                  <a:srgbClr val="0070C0"/>
                </a:solidFill>
                <a:effectLst/>
                <a:latin typeface="Open Sans"/>
              </a:rPr>
              <a:t>R</a:t>
            </a:r>
          </a:p>
          <a:p>
            <a:pPr algn="just">
              <a:lnSpc>
                <a:spcPct val="150000"/>
              </a:lnSpc>
            </a:pPr>
            <a:r>
              <a:rPr lang="pt-BR" sz="2400" b="1" i="0" dirty="0" smtClean="0">
                <a:solidFill>
                  <a:srgbClr val="0070C0"/>
                </a:solidFill>
                <a:effectLst/>
                <a:latin typeface="Open Sans"/>
              </a:rPr>
              <a:t>B. </a:t>
            </a:r>
            <a:r>
              <a:rPr lang="de-DE" altLang="vi-VN" sz="3200" b="1" dirty="0">
                <a:solidFill>
                  <a:srgbClr val="0070C0"/>
                </a:solidFill>
                <a:latin typeface=".VnCommercial ScriptH" panose="020B7200000000000000" pitchFamily="34" charset="0"/>
              </a:rPr>
              <a:t>P</a:t>
            </a:r>
            <a:r>
              <a:rPr lang="pt-BR" sz="2400" b="1" i="0" dirty="0" smtClean="0">
                <a:solidFill>
                  <a:srgbClr val="0070C0"/>
                </a:solidFill>
                <a:effectLst/>
                <a:latin typeface="Open Sans"/>
              </a:rPr>
              <a:t> </a:t>
            </a:r>
            <a:r>
              <a:rPr lang="pt-BR" sz="2400" b="1" i="0" dirty="0" smtClean="0">
                <a:solidFill>
                  <a:srgbClr val="0070C0"/>
                </a:solidFill>
                <a:effectLst/>
                <a:latin typeface="Open Sans"/>
              </a:rPr>
              <a:t>= U</a:t>
            </a:r>
            <a:r>
              <a:rPr lang="pt-BR" sz="2400" b="1" i="0" baseline="30000" dirty="0" smtClean="0">
                <a:solidFill>
                  <a:srgbClr val="0070C0"/>
                </a:solidFill>
                <a:effectLst/>
                <a:latin typeface="Open Sans"/>
              </a:rPr>
              <a:t>2</a:t>
            </a:r>
            <a:r>
              <a:rPr lang="pt-BR" sz="2400" b="1" i="0" dirty="0" smtClean="0">
                <a:solidFill>
                  <a:srgbClr val="0070C0"/>
                </a:solidFill>
                <a:effectLst/>
                <a:latin typeface="Open Sans"/>
              </a:rPr>
              <a:t> / R</a:t>
            </a:r>
          </a:p>
          <a:p>
            <a:pPr algn="just">
              <a:lnSpc>
                <a:spcPct val="150000"/>
              </a:lnSpc>
            </a:pPr>
            <a:r>
              <a:rPr lang="pt-BR" sz="2400" b="1" i="0" dirty="0" smtClean="0">
                <a:solidFill>
                  <a:srgbClr val="0070C0"/>
                </a:solidFill>
                <a:effectLst/>
                <a:latin typeface="Open Sans"/>
              </a:rPr>
              <a:t>C. </a:t>
            </a:r>
            <a:r>
              <a:rPr lang="de-DE" altLang="vi-VN" sz="3200" b="1" dirty="0">
                <a:solidFill>
                  <a:srgbClr val="0070C0"/>
                </a:solidFill>
                <a:latin typeface=".VnCommercial ScriptH" panose="020B7200000000000000" pitchFamily="34" charset="0"/>
              </a:rPr>
              <a:t>P</a:t>
            </a:r>
            <a:r>
              <a:rPr lang="pt-BR" sz="2400" b="1" i="0" dirty="0" smtClean="0">
                <a:solidFill>
                  <a:srgbClr val="0070C0"/>
                </a:solidFill>
                <a:effectLst/>
                <a:latin typeface="Open Sans"/>
              </a:rPr>
              <a:t> </a:t>
            </a:r>
            <a:r>
              <a:rPr lang="pt-BR" sz="2400" b="1" i="0" dirty="0" smtClean="0">
                <a:solidFill>
                  <a:srgbClr val="0070C0"/>
                </a:solidFill>
                <a:effectLst/>
                <a:latin typeface="Open Sans"/>
              </a:rPr>
              <a:t>= I</a:t>
            </a:r>
            <a:r>
              <a:rPr lang="pt-BR" sz="2400" b="1" i="0" baseline="30000" dirty="0" smtClean="0">
                <a:solidFill>
                  <a:srgbClr val="0070C0"/>
                </a:solidFill>
                <a:effectLst/>
                <a:latin typeface="Open Sans"/>
              </a:rPr>
              <a:t>2</a:t>
            </a:r>
            <a:r>
              <a:rPr lang="pt-BR" sz="2400" b="1" i="0" dirty="0" smtClean="0">
                <a:solidFill>
                  <a:srgbClr val="0070C0"/>
                </a:solidFill>
                <a:effectLst/>
                <a:latin typeface="Open Sans"/>
              </a:rPr>
              <a:t> R</a:t>
            </a:r>
          </a:p>
          <a:p>
            <a:pPr algn="just">
              <a:lnSpc>
                <a:spcPct val="150000"/>
              </a:lnSpc>
            </a:pPr>
            <a:r>
              <a:rPr lang="pt-BR" sz="2400" b="1" i="0" dirty="0" smtClean="0">
                <a:solidFill>
                  <a:srgbClr val="0070C0"/>
                </a:solidFill>
                <a:effectLst/>
                <a:latin typeface="Open Sans"/>
              </a:rPr>
              <a:t>D.</a:t>
            </a:r>
            <a:r>
              <a:rPr lang="pt-BR" sz="3200" b="1" i="0" dirty="0" smtClean="0">
                <a:solidFill>
                  <a:srgbClr val="0070C0"/>
                </a:solidFill>
                <a:effectLst/>
                <a:latin typeface="Open Sans"/>
              </a:rPr>
              <a:t> </a:t>
            </a:r>
            <a:r>
              <a:rPr lang="de-DE" altLang="vi-VN" sz="3200" b="1" dirty="0">
                <a:solidFill>
                  <a:srgbClr val="0070C0"/>
                </a:solidFill>
                <a:latin typeface=".VnCommercial ScriptH" panose="020B7200000000000000" pitchFamily="34" charset="0"/>
              </a:rPr>
              <a:t>P</a:t>
            </a:r>
            <a:r>
              <a:rPr lang="pt-BR" sz="3200" b="1" i="0" dirty="0" smtClean="0">
                <a:solidFill>
                  <a:srgbClr val="0070C0"/>
                </a:solidFill>
                <a:effectLst/>
                <a:latin typeface="Open Sans"/>
              </a:rPr>
              <a:t> </a:t>
            </a:r>
            <a:r>
              <a:rPr lang="pt-BR" sz="2400" b="1" i="0" dirty="0" smtClean="0">
                <a:solidFill>
                  <a:srgbClr val="0070C0"/>
                </a:solidFill>
                <a:effectLst/>
                <a:latin typeface="Open Sans"/>
              </a:rPr>
              <a:t>= UI</a:t>
            </a:r>
            <a:endParaRPr lang="pt-BR" sz="2400" b="1" i="0" dirty="0">
              <a:solidFill>
                <a:srgbClr val="0070C0"/>
              </a:solidFill>
              <a:effectLst/>
              <a:latin typeface="Open Sans"/>
            </a:endParaRPr>
          </a:p>
        </p:txBody>
      </p:sp>
      <p:sp>
        <p:nvSpPr>
          <p:cNvPr id="6" name="Text Box 5"/>
          <p:cNvSpPr txBox="1">
            <a:spLocks noChangeArrowheads="1"/>
          </p:cNvSpPr>
          <p:nvPr/>
        </p:nvSpPr>
        <p:spPr bwMode="auto">
          <a:xfrm>
            <a:off x="3348318" y="23070"/>
            <a:ext cx="6051176" cy="523220"/>
          </a:xfrm>
          <a:prstGeom prst="flowChartProcess">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12: CÔNG SUẤT ĐIỆN</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488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1108</Words>
  <Application>Microsoft Office PowerPoint</Application>
  <PresentationFormat>Widescreen</PresentationFormat>
  <Paragraphs>272</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.VnArabia</vt:lpstr>
      <vt:lpstr>.VnCommercial ScriptH</vt:lpstr>
      <vt:lpstr>Arial</vt:lpstr>
      <vt:lpstr>Calibri</vt:lpstr>
      <vt:lpstr>Calibri Light</vt:lpstr>
      <vt:lpstr>Cambria Math</vt:lpstr>
      <vt:lpstr>Open Sans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38</cp:revision>
  <dcterms:created xsi:type="dcterms:W3CDTF">2021-10-10T11:46:47Z</dcterms:created>
  <dcterms:modified xsi:type="dcterms:W3CDTF">2021-10-31T12:06:43Z</dcterms:modified>
</cp:coreProperties>
</file>